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1" r:id="rId5"/>
    <p:sldMasterId id="2147493495" r:id="rId6"/>
    <p:sldMasterId id="2147493509" r:id="rId7"/>
    <p:sldMasterId id="2147493523" r:id="rId8"/>
  </p:sldMasterIdLst>
  <p:notesMasterIdLst>
    <p:notesMasterId r:id="rId72"/>
  </p:notesMasterIdLst>
  <p:handoutMasterIdLst>
    <p:handoutMasterId r:id="rId73"/>
  </p:handoutMasterIdLst>
  <p:sldIdLst>
    <p:sldId id="330" r:id="rId9"/>
    <p:sldId id="565" r:id="rId10"/>
    <p:sldId id="468" r:id="rId11"/>
    <p:sldId id="301" r:id="rId12"/>
    <p:sldId id="471" r:id="rId13"/>
    <p:sldId id="540" r:id="rId14"/>
    <p:sldId id="531" r:id="rId15"/>
    <p:sldId id="525" r:id="rId16"/>
    <p:sldId id="529" r:id="rId17"/>
    <p:sldId id="526" r:id="rId18"/>
    <p:sldId id="527" r:id="rId19"/>
    <p:sldId id="528" r:id="rId20"/>
    <p:sldId id="530" r:id="rId21"/>
    <p:sldId id="503" r:id="rId22"/>
    <p:sldId id="504" r:id="rId23"/>
    <p:sldId id="505" r:id="rId24"/>
    <p:sldId id="506" r:id="rId25"/>
    <p:sldId id="507" r:id="rId26"/>
    <p:sldId id="508" r:id="rId27"/>
    <p:sldId id="509" r:id="rId28"/>
    <p:sldId id="510" r:id="rId29"/>
    <p:sldId id="511" r:id="rId30"/>
    <p:sldId id="536" r:id="rId31"/>
    <p:sldId id="537" r:id="rId32"/>
    <p:sldId id="512" r:id="rId33"/>
    <p:sldId id="513" r:id="rId34"/>
    <p:sldId id="538" r:id="rId35"/>
    <p:sldId id="539" r:id="rId36"/>
    <p:sldId id="515" r:id="rId37"/>
    <p:sldId id="516" r:id="rId38"/>
    <p:sldId id="524" r:id="rId39"/>
    <p:sldId id="519" r:id="rId40"/>
    <p:sldId id="532" r:id="rId41"/>
    <p:sldId id="533" r:id="rId42"/>
    <p:sldId id="534" r:id="rId43"/>
    <p:sldId id="535" r:id="rId44"/>
    <p:sldId id="520" r:id="rId45"/>
    <p:sldId id="521" r:id="rId46"/>
    <p:sldId id="522" r:id="rId47"/>
    <p:sldId id="523" r:id="rId48"/>
    <p:sldId id="541" r:id="rId49"/>
    <p:sldId id="546" r:id="rId50"/>
    <p:sldId id="543" r:id="rId51"/>
    <p:sldId id="544" r:id="rId52"/>
    <p:sldId id="545" r:id="rId53"/>
    <p:sldId id="552" r:id="rId54"/>
    <p:sldId id="553" r:id="rId55"/>
    <p:sldId id="554" r:id="rId56"/>
    <p:sldId id="555" r:id="rId57"/>
    <p:sldId id="557" r:id="rId58"/>
    <p:sldId id="556" r:id="rId59"/>
    <p:sldId id="547" r:id="rId60"/>
    <p:sldId id="548" r:id="rId61"/>
    <p:sldId id="549" r:id="rId62"/>
    <p:sldId id="550" r:id="rId63"/>
    <p:sldId id="551" r:id="rId64"/>
    <p:sldId id="558" r:id="rId65"/>
    <p:sldId id="560" r:id="rId66"/>
    <p:sldId id="559" r:id="rId67"/>
    <p:sldId id="561" r:id="rId68"/>
    <p:sldId id="562" r:id="rId69"/>
    <p:sldId id="563" r:id="rId70"/>
    <p:sldId id="564"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77"/>
    <p:restoredTop sz="94675"/>
  </p:normalViewPr>
  <p:slideViewPr>
    <p:cSldViewPr snapToObjects="1">
      <p:cViewPr>
        <p:scale>
          <a:sx n="152" d="100"/>
          <a:sy n="152" d="100"/>
        </p:scale>
        <p:origin x="80" y="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notesMaster" Target="notesMasters/notesMaster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12/15/18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12</a:t>
            </a:r>
          </a:p>
        </p:txBody>
      </p:sp>
      <p:sp>
        <p:nvSpPr>
          <p:cNvPr id="430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4" name="Rectangle 6"/>
          <p:cNvSpPr>
            <a:spLocks noGrp="1" noRot="1" noChangeAspect="1" noChangeArrowheads="1" noTextEdit="1"/>
          </p:cNvSpPr>
          <p:nvPr>
            <p:ph type="sldImg"/>
          </p:nvPr>
        </p:nvSpPr>
        <p:spPr>
          <a:xfrm>
            <a:off x="393700" y="692150"/>
            <a:ext cx="6070600" cy="3416300"/>
          </a:xfrm>
          <a:ln cap="flat"/>
        </p:spPr>
      </p:sp>
      <p:sp>
        <p:nvSpPr>
          <p:cNvPr id="4301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29494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36484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5</a:t>
            </a:r>
          </a:p>
        </p:txBody>
      </p:sp>
      <p:sp>
        <p:nvSpPr>
          <p:cNvPr id="2867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8" name="Rectangle 6"/>
          <p:cNvSpPr>
            <a:spLocks noGrp="1" noRot="1" noChangeAspect="1" noChangeArrowheads="1" noTextEdit="1"/>
          </p:cNvSpPr>
          <p:nvPr>
            <p:ph type="sldImg"/>
          </p:nvPr>
        </p:nvSpPr>
        <p:spPr>
          <a:xfrm>
            <a:off x="393700" y="692150"/>
            <a:ext cx="6070600" cy="3416300"/>
          </a:xfrm>
          <a:ln cap="flat"/>
        </p:spPr>
      </p:sp>
      <p:sp>
        <p:nvSpPr>
          <p:cNvPr id="2867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4048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6</a:t>
            </a:r>
          </a:p>
        </p:txBody>
      </p:sp>
      <p:sp>
        <p:nvSpPr>
          <p:cNvPr id="3072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6" name="Rectangle 6"/>
          <p:cNvSpPr>
            <a:spLocks noGrp="1" noRot="1" noChangeAspect="1" noChangeArrowheads="1" noTextEdit="1"/>
          </p:cNvSpPr>
          <p:nvPr>
            <p:ph type="sldImg"/>
          </p:nvPr>
        </p:nvSpPr>
        <p:spPr>
          <a:xfrm>
            <a:off x="393700" y="692150"/>
            <a:ext cx="6070600" cy="3416300"/>
          </a:xfrm>
          <a:ln cap="flat"/>
        </p:spPr>
      </p:sp>
      <p:sp>
        <p:nvSpPr>
          <p:cNvPr id="3072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93816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7</a:t>
            </a:r>
          </a:p>
        </p:txBody>
      </p:sp>
      <p:sp>
        <p:nvSpPr>
          <p:cNvPr id="3277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4" name="Rectangle 6"/>
          <p:cNvSpPr>
            <a:spLocks noGrp="1" noRot="1" noChangeAspect="1" noChangeArrowheads="1" noTextEdit="1"/>
          </p:cNvSpPr>
          <p:nvPr>
            <p:ph type="sldImg"/>
          </p:nvPr>
        </p:nvSpPr>
        <p:spPr>
          <a:xfrm>
            <a:off x="393700" y="692150"/>
            <a:ext cx="6070600" cy="3416300"/>
          </a:xfrm>
          <a:ln cap="flat"/>
        </p:spPr>
      </p:sp>
      <p:sp>
        <p:nvSpPr>
          <p:cNvPr id="3277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18595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1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8</a:t>
            </a:r>
          </a:p>
        </p:txBody>
      </p:sp>
      <p:sp>
        <p:nvSpPr>
          <p:cNvPr id="3482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2" name="Rectangle 6"/>
          <p:cNvSpPr>
            <a:spLocks noGrp="1" noRot="1" noChangeAspect="1" noChangeArrowheads="1" noTextEdit="1"/>
          </p:cNvSpPr>
          <p:nvPr>
            <p:ph type="sldImg"/>
          </p:nvPr>
        </p:nvSpPr>
        <p:spPr>
          <a:xfrm>
            <a:off x="393700" y="692150"/>
            <a:ext cx="6070600" cy="3416300"/>
          </a:xfrm>
          <a:ln cap="flat"/>
        </p:spPr>
      </p:sp>
      <p:sp>
        <p:nvSpPr>
          <p:cNvPr id="3482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9192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197173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04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9</a:t>
            </a:r>
          </a:p>
        </p:txBody>
      </p:sp>
      <p:sp>
        <p:nvSpPr>
          <p:cNvPr id="2048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048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0486" name="Rectangle 6"/>
          <p:cNvSpPr>
            <a:spLocks noGrp="1" noRot="1" noChangeAspect="1" noChangeArrowheads="1" noTextEdit="1"/>
          </p:cNvSpPr>
          <p:nvPr>
            <p:ph type="sldImg"/>
          </p:nvPr>
        </p:nvSpPr>
        <p:spPr>
          <a:xfrm>
            <a:off x="393700" y="692150"/>
            <a:ext cx="6070600" cy="3416300"/>
          </a:xfrm>
          <a:ln cap="flat"/>
        </p:spPr>
      </p:sp>
      <p:sp>
        <p:nvSpPr>
          <p:cNvPr id="2048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8297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253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10</a:t>
            </a:r>
          </a:p>
        </p:txBody>
      </p:sp>
      <p:sp>
        <p:nvSpPr>
          <p:cNvPr id="2253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253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2534" name="Rectangle 6"/>
          <p:cNvSpPr>
            <a:spLocks noGrp="1" noRot="1" noChangeAspect="1" noChangeArrowheads="1" noTextEdit="1"/>
          </p:cNvSpPr>
          <p:nvPr>
            <p:ph type="sldImg"/>
          </p:nvPr>
        </p:nvSpPr>
        <p:spPr>
          <a:xfrm>
            <a:off x="393700" y="692150"/>
            <a:ext cx="6070600" cy="3416300"/>
          </a:xfrm>
          <a:ln cap="flat"/>
        </p:spPr>
      </p:sp>
      <p:sp>
        <p:nvSpPr>
          <p:cNvPr id="2253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7924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ln/>
        </p:spPr>
        <p:txBody>
          <a:bodyPr/>
          <a:lstStyle/>
          <a:p>
            <a:endParaRPr lang="en-US" altLang="en-US"/>
          </a:p>
        </p:txBody>
      </p:sp>
      <p:sp>
        <p:nvSpPr>
          <p:cNvPr id="24579" name="Rectangle 3"/>
          <p:cNvSpPr>
            <a:spLocks noGrp="1" noRot="1" noChangeAspect="1" noChangeArrowheads="1" noTextEdit="1"/>
          </p:cNvSpPr>
          <p:nvPr>
            <p:ph type="sldImg"/>
          </p:nvPr>
        </p:nvSpPr>
        <p:spPr>
          <a:xfrm>
            <a:off x="393700" y="692150"/>
            <a:ext cx="6070600" cy="3416300"/>
          </a:xfrm>
          <a:ln cap="flat"/>
        </p:spPr>
      </p:sp>
    </p:spTree>
    <p:extLst>
      <p:ext uri="{BB962C8B-B14F-4D97-AF65-F5344CB8AC3E}">
        <p14:creationId xmlns:p14="http://schemas.microsoft.com/office/powerpoint/2010/main" val="186059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93700" y="692150"/>
            <a:ext cx="6070600" cy="3416300"/>
          </a:xfrm>
          <a:ln cap="flat"/>
        </p:spPr>
      </p:sp>
      <p:sp>
        <p:nvSpPr>
          <p:cNvPr id="4301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0275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884613" y="-1588"/>
            <a:ext cx="2973387"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3" name="Rectangle 3"/>
          <p:cNvSpPr>
            <a:spLocks noChangeArrowheads="1"/>
          </p:cNvSpPr>
          <p:nvPr/>
        </p:nvSpPr>
        <p:spPr bwMode="auto">
          <a:xfrm>
            <a:off x="3884613" y="8685213"/>
            <a:ext cx="29733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lvl1pPr defTabSz="908050">
              <a:defRPr>
                <a:solidFill>
                  <a:schemeClr val="tx1"/>
                </a:solidFill>
                <a:latin typeface="Arial" charset="0"/>
              </a:defRPr>
            </a:lvl1pPr>
            <a:lvl2pPr marL="455613" defTabSz="908050">
              <a:defRPr>
                <a:solidFill>
                  <a:schemeClr val="tx1"/>
                </a:solidFill>
                <a:latin typeface="Arial" charset="0"/>
              </a:defRPr>
            </a:lvl2pPr>
            <a:lvl3pPr marL="911225" defTabSz="908050">
              <a:defRPr>
                <a:solidFill>
                  <a:schemeClr val="tx1"/>
                </a:solidFill>
                <a:latin typeface="Arial" charset="0"/>
              </a:defRPr>
            </a:lvl3pPr>
            <a:lvl4pPr marL="1366838" defTabSz="908050">
              <a:defRPr>
                <a:solidFill>
                  <a:schemeClr val="tx1"/>
                </a:solidFill>
                <a:latin typeface="Arial" charset="0"/>
              </a:defRPr>
            </a:lvl4pPr>
            <a:lvl5pPr marL="1820863" defTabSz="908050">
              <a:defRPr>
                <a:solidFill>
                  <a:schemeClr val="tx1"/>
                </a:solidFill>
                <a:latin typeface="Arial" charset="0"/>
              </a:defRPr>
            </a:lvl5pPr>
            <a:lvl6pPr marL="2278063" defTabSz="908050" fontAlgn="base">
              <a:spcBef>
                <a:spcPct val="0"/>
              </a:spcBef>
              <a:spcAft>
                <a:spcPct val="0"/>
              </a:spcAft>
              <a:defRPr>
                <a:solidFill>
                  <a:schemeClr val="tx1"/>
                </a:solidFill>
                <a:latin typeface="Arial" charset="0"/>
              </a:defRPr>
            </a:lvl6pPr>
            <a:lvl7pPr marL="2735263" defTabSz="908050" fontAlgn="base">
              <a:spcBef>
                <a:spcPct val="0"/>
              </a:spcBef>
              <a:spcAft>
                <a:spcPct val="0"/>
              </a:spcAft>
              <a:defRPr>
                <a:solidFill>
                  <a:schemeClr val="tx1"/>
                </a:solidFill>
                <a:latin typeface="Arial" charset="0"/>
              </a:defRPr>
            </a:lvl7pPr>
            <a:lvl8pPr marL="3192463" defTabSz="908050" fontAlgn="base">
              <a:spcBef>
                <a:spcPct val="0"/>
              </a:spcBef>
              <a:spcAft>
                <a:spcPct val="0"/>
              </a:spcAft>
              <a:defRPr>
                <a:solidFill>
                  <a:schemeClr val="tx1"/>
                </a:solidFill>
                <a:latin typeface="Arial" charset="0"/>
              </a:defRPr>
            </a:lvl8pPr>
            <a:lvl9pPr marL="3649663" defTabSz="908050" fontAlgn="base">
              <a:spcBef>
                <a:spcPct val="0"/>
              </a:spcBef>
              <a:spcAft>
                <a:spcPct val="0"/>
              </a:spcAft>
              <a:defRPr>
                <a:solidFill>
                  <a:schemeClr val="tx1"/>
                </a:solidFill>
                <a:latin typeface="Arial" charset="0"/>
              </a:defRPr>
            </a:lvl9pPr>
          </a:lstStyle>
          <a:p>
            <a:pPr algn="r"/>
            <a:r>
              <a:rPr lang="en-US" altLang="en-US" sz="1000" i="1">
                <a:latin typeface="Times New Roman" charset="0"/>
              </a:rPr>
              <a:t>4</a:t>
            </a:r>
          </a:p>
        </p:txBody>
      </p:sp>
      <p:sp>
        <p:nvSpPr>
          <p:cNvPr id="10244" name="Rectangle 4"/>
          <p:cNvSpPr>
            <a:spLocks noChangeArrowheads="1"/>
          </p:cNvSpPr>
          <p:nvPr/>
        </p:nvSpPr>
        <p:spPr bwMode="auto">
          <a:xfrm>
            <a:off x="-1588" y="8685213"/>
            <a:ext cx="2971801"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Rectangle 5"/>
          <p:cNvSpPr>
            <a:spLocks noChangeArrowheads="1"/>
          </p:cNvSpPr>
          <p:nvPr/>
        </p:nvSpPr>
        <p:spPr bwMode="auto">
          <a:xfrm>
            <a:off x="-1588" y="-1588"/>
            <a:ext cx="29718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Rectangle 6"/>
          <p:cNvSpPr>
            <a:spLocks noGrp="1" noRot="1" noChangeAspect="1" noChangeArrowheads="1" noTextEdit="1"/>
          </p:cNvSpPr>
          <p:nvPr>
            <p:ph type="sldImg"/>
          </p:nvPr>
        </p:nvSpPr>
        <p:spPr>
          <a:xfrm>
            <a:off x="393700" y="692150"/>
            <a:ext cx="6070600" cy="3416300"/>
          </a:xfrm>
          <a:ln cap="flat"/>
        </p:spPr>
      </p:sp>
      <p:sp>
        <p:nvSpPr>
          <p:cNvPr id="1024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72594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58202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150333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9</a:t>
            </a:r>
          </a:p>
        </p:txBody>
      </p:sp>
      <p:sp>
        <p:nvSpPr>
          <p:cNvPr id="3686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6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70" name="Rectangle 6"/>
          <p:cNvSpPr>
            <a:spLocks noGrp="1" noRot="1" noChangeAspect="1" noChangeArrowheads="1" noTextEdit="1"/>
          </p:cNvSpPr>
          <p:nvPr>
            <p:ph type="sldImg"/>
          </p:nvPr>
        </p:nvSpPr>
        <p:spPr>
          <a:xfrm>
            <a:off x="393700" y="692150"/>
            <a:ext cx="6070600" cy="3416300"/>
          </a:xfrm>
          <a:ln cap="flat"/>
        </p:spPr>
      </p:sp>
      <p:sp>
        <p:nvSpPr>
          <p:cNvPr id="3687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727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10</a:t>
            </a:r>
          </a:p>
        </p:txBody>
      </p:sp>
      <p:sp>
        <p:nvSpPr>
          <p:cNvPr id="389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8" name="Rectangle 6"/>
          <p:cNvSpPr>
            <a:spLocks noGrp="1" noRot="1" noChangeAspect="1" noChangeArrowheads="1" noTextEdit="1"/>
          </p:cNvSpPr>
          <p:nvPr>
            <p:ph type="sldImg"/>
          </p:nvPr>
        </p:nvSpPr>
        <p:spPr>
          <a:xfrm>
            <a:off x="393700" y="692150"/>
            <a:ext cx="6070600" cy="3416300"/>
          </a:xfrm>
          <a:ln cap="flat"/>
        </p:spPr>
      </p:sp>
      <p:sp>
        <p:nvSpPr>
          <p:cNvPr id="3891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163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11</a:t>
            </a:r>
          </a:p>
        </p:txBody>
      </p:sp>
      <p:sp>
        <p:nvSpPr>
          <p:cNvPr id="4096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6" name="Rectangle 6"/>
          <p:cNvSpPr>
            <a:spLocks noGrp="1" noRot="1" noChangeAspect="1" noChangeArrowheads="1" noTextEdit="1"/>
          </p:cNvSpPr>
          <p:nvPr>
            <p:ph type="sldImg"/>
          </p:nvPr>
        </p:nvSpPr>
        <p:spPr>
          <a:xfrm>
            <a:off x="393700" y="692150"/>
            <a:ext cx="6070600" cy="3416300"/>
          </a:xfrm>
          <a:ln cap="flat"/>
        </p:spPr>
      </p:sp>
      <p:sp>
        <p:nvSpPr>
          <p:cNvPr id="4096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48487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12/15/18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12/15/18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12/15/18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12/15/18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theme" Target="../theme/theme2.xml"/><Relationship Id="rId15" Type="http://schemas.openxmlformats.org/officeDocument/2006/relationships/image" Target="../media/image2.wmf"/><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theme" Target="../theme/theme3.xml"/><Relationship Id="rId15" Type="http://schemas.openxmlformats.org/officeDocument/2006/relationships/image" Target="../media/image2.wmf"/><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theme" Target="../theme/theme4.xml"/><Relationship Id="rId15" Type="http://schemas.openxmlformats.org/officeDocument/2006/relationships/image" Target="../media/image2.wmf"/><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theme" Target="../theme/theme5.xml"/><Relationship Id="rId14" Type="http://schemas.openxmlformats.org/officeDocument/2006/relationships/image" Target="../media/image3.wmf"/><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9:</a:t>
            </a:r>
            <a:r>
              <a:rPr lang="en-US" altLang="en-US" sz="1050" i="1" baseline="0" dirty="0" smtClean="0">
                <a:solidFill>
                  <a:schemeClr val="bg1"/>
                </a:solidFill>
              </a:rPr>
              <a:t> Records/Blocks, Buffers, Indexes</a:t>
            </a:r>
            <a:br>
              <a:rPr lang="en-US" altLang="en-US" sz="1050" i="1" baseline="0"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4109747"/>
      </p:ext>
    </p:extLst>
  </p:cSld>
  <p:clrMap bg1="lt1" tx1="dk1" bg2="lt2" tx2="dk2" accent1="accent1" accent2="accent2" accent3="accent3" accent4="accent4" accent5="accent5" accent6="accent6" hlink="hlink" folHlink="folHlink"/>
  <p:sldLayoutIdLst>
    <p:sldLayoutId id="2147493482" r:id="rId1"/>
    <p:sldLayoutId id="2147493483" r:id="rId2"/>
    <p:sldLayoutId id="2147493484" r:id="rId3"/>
    <p:sldLayoutId id="2147493485" r:id="rId4"/>
    <p:sldLayoutId id="2147493486" r:id="rId5"/>
    <p:sldLayoutId id="2147493487" r:id="rId6"/>
    <p:sldLayoutId id="2147493488" r:id="rId7"/>
    <p:sldLayoutId id="2147493489" r:id="rId8"/>
    <p:sldLayoutId id="2147493490" r:id="rId9"/>
    <p:sldLayoutId id="2147493491" r:id="rId10"/>
    <p:sldLayoutId id="2147493492" r:id="rId11"/>
    <p:sldLayoutId id="2147493493" r:id="rId12"/>
    <p:sldLayoutId id="2147493494"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80317595"/>
      </p:ext>
    </p:extLst>
  </p:cSld>
  <p:clrMap bg1="lt1" tx1="dk1" bg2="lt2" tx2="dk2" accent1="accent1" accent2="accent2" accent3="accent3" accent4="accent4" accent5="accent5" accent6="accent6" hlink="hlink" folHlink="folHlink"/>
  <p:sldLayoutIdLst>
    <p:sldLayoutId id="2147493496" r:id="rId1"/>
    <p:sldLayoutId id="2147493497" r:id="rId2"/>
    <p:sldLayoutId id="2147493498" r:id="rId3"/>
    <p:sldLayoutId id="2147493499" r:id="rId4"/>
    <p:sldLayoutId id="2147493500" r:id="rId5"/>
    <p:sldLayoutId id="2147493501" r:id="rId6"/>
    <p:sldLayoutId id="2147493502" r:id="rId7"/>
    <p:sldLayoutId id="2147493503" r:id="rId8"/>
    <p:sldLayoutId id="2147493504" r:id="rId9"/>
    <p:sldLayoutId id="2147493505" r:id="rId10"/>
    <p:sldLayoutId id="2147493506" r:id="rId11"/>
    <p:sldLayoutId id="2147493507" r:id="rId12"/>
    <p:sldLayoutId id="2147493508"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39114454"/>
      </p:ext>
    </p:extLst>
  </p:cSld>
  <p:clrMap bg1="lt1" tx1="dk1" bg2="lt2" tx2="dk2" accent1="accent1" accent2="accent2" accent3="accent3" accent4="accent4" accent5="accent5" accent6="accent6" hlink="hlink" folHlink="folHlink"/>
  <p:sldLayoutIdLst>
    <p:sldLayoutId id="2147493510" r:id="rId1"/>
    <p:sldLayoutId id="2147493511" r:id="rId2"/>
    <p:sldLayoutId id="2147493512" r:id="rId3"/>
    <p:sldLayoutId id="2147493513" r:id="rId4"/>
    <p:sldLayoutId id="2147493514" r:id="rId5"/>
    <p:sldLayoutId id="2147493515" r:id="rId6"/>
    <p:sldLayoutId id="2147493516" r:id="rId7"/>
    <p:sldLayoutId id="2147493517" r:id="rId8"/>
    <p:sldLayoutId id="2147493518" r:id="rId9"/>
    <p:sldLayoutId id="2147493519" r:id="rId10"/>
    <p:sldLayoutId id="2147493520" r:id="rId11"/>
    <p:sldLayoutId id="2147493521" r:id="rId12"/>
    <p:sldLayoutId id="2147493522"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0F314C06-0DF2-4943-853D-8E4ACA469C00}"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33440354"/>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hyperlink" Target="https://gerardnico.com/wiki/data_storage/ch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4" Type="http://schemas.openxmlformats.org/officeDocument/2006/relationships/hyperlink" Target="https://en.wikipedia.org/wiki/Internationalization_and_localization#cite_note-SFW-1" TargetMode="External"/><Relationship Id="rId5" Type="http://schemas.openxmlformats.org/officeDocument/2006/relationships/hyperlink" Target="https://en.wikipedia.org/wiki/Locale_(computer_software)" TargetMode="External"/><Relationship Id="rId1" Type="http://schemas.openxmlformats.org/officeDocument/2006/relationships/slideLayout" Target="../slideLayouts/slideLayout8.xml"/><Relationship Id="rId2" Type="http://schemas.openxmlformats.org/officeDocument/2006/relationships/hyperlink" Target="https://en.wikipedia.org/wiki/Comput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4" Type="http://schemas.openxmlformats.org/officeDocument/2006/relationships/hyperlink" Target="https://en.wikipedia.org/wiki/Internationalization_and_localization#cite_note-SFW-1" TargetMode="External"/><Relationship Id="rId5" Type="http://schemas.openxmlformats.org/officeDocument/2006/relationships/hyperlink" Target="https://en.wikipedia.org/wiki/Locale_(computer_software)" TargetMode="External"/><Relationship Id="rId1" Type="http://schemas.openxmlformats.org/officeDocument/2006/relationships/slideLayout" Target="../slideLayouts/slideLayout8.xml"/><Relationship Id="rId2" Type="http://schemas.openxmlformats.org/officeDocument/2006/relationships/hyperlink" Target="https://en.wikipedia.org/wiki/Comput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hyperlink" Target="https://www.amazon.com/Database-Systems-Complete-Book-2nd/dp/0131873253/ref=sr_1_1?s=books&amp;ie=UTF8&amp;qid=1509552548&amp;sr=1-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1" Type="http://schemas.openxmlformats.org/officeDocument/2006/relationships/slideLayout" Target="../slideLayouts/slideLayout8.xml"/><Relationship Id="rId2"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4" Type="http://schemas.openxmlformats.org/officeDocument/2006/relationships/hyperlink" Target="https://en.wikipedia.org/wiki/Page_replacement_algorithm#The_theoretically_optimal_page_replacement_algorithm" TargetMode="External"/><Relationship Id="rId1" Type="http://schemas.openxmlformats.org/officeDocument/2006/relationships/slideLayout" Target="../slideLayouts/slideLayout8.xml"/><Relationship Id="rId2" Type="http://schemas.openxmlformats.org/officeDocument/2006/relationships/hyperlink" Target="https://en.wikipedia.org/wiki/Cache_replacement_polici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7.png"/><Relationship Id="rId5" Type="http://schemas.openxmlformats.org/officeDocument/2006/relationships/image" Target="../media/image8.tiff"/><Relationship Id="rId6" Type="http://schemas.openxmlformats.org/officeDocument/2006/relationships/hyperlink" Target="https://www.amazon.com/s/ref=dp_byline_sr_book_1?ie=UTF8&amp;text=Hector+Garcia-Molina&amp;search-alias=books&amp;field-author=Hector+Garcia-Molina&amp;sort=relevancerank" TargetMode="External"/><Relationship Id="rId7" Type="http://schemas.openxmlformats.org/officeDocument/2006/relationships/hyperlink" Target="https://www.amazon.com/s/ref=dp_byline_sr_book_2?ie=UTF8&amp;text=Jeffrey+D.+Ullman&amp;search-alias=books&amp;field-author=Jeffrey+D.+Ullman&amp;sort=relevancerank" TargetMode="External"/><Relationship Id="rId8"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png"/><Relationship Id="rId5" Type="http://schemas.openxmlformats.org/officeDocument/2006/relationships/hyperlink" Target="https://www.amazon.com/s/ref=dp_byline_sr_book_1?ie=UTF8&amp;text=Hector+Garcia-Molina&amp;search-alias=books&amp;field-author=Hector+Garcia-Molina&amp;sort=relevancerank" TargetMode="External"/><Relationship Id="rId6" Type="http://schemas.openxmlformats.org/officeDocument/2006/relationships/hyperlink" Target="https://www.amazon.com/s/ref=dp_byline_sr_book_2?ie=UTF8&amp;text=Jeffrey+D.+Ullman&amp;search-alias=books&amp;field-author=Jeffrey+D.+Ullman&amp;sort=relevancerank" TargetMode="External"/><Relationship Id="rId7" Type="http://schemas.openxmlformats.org/officeDocument/2006/relationships/hyperlink" Target="https://www.amazon.com/s/ref=dp_byline_sr_book_3?ie=UTF8&amp;text=Jennifer+Widom&amp;search-alias=books&amp;field-author=Jennifer+Widom&amp;sort=relevancerank" TargetMode="External"/><Relationship Id="rId8"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1" Type="http://schemas.openxmlformats.org/officeDocument/2006/relationships/slideLayout" Target="../slideLayouts/slideLayout8.xml"/><Relationship Id="rId2" Type="http://schemas.openxmlformats.org/officeDocument/2006/relationships/image" Target="../media/image3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cse.unt.edu/~donr/courses/2050/HashSimulator/hashsim.cgi" TargetMode="Externa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DBMS Architecture and Implementation: Blocks, Indexes, Address Space, Buffers</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8: Disks, I/O, Indexes</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smtClean="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smtClean="0"/>
              <a:t>–</a:t>
            </a:r>
            <a:r>
              <a:rPr lang="en-US" sz="1400" dirty="0" smtClean="0"/>
              <a:t> 1</a:t>
            </a:r>
          </a:p>
          <a:p>
            <a:pPr marL="350837" lvl="1" indent="0">
              <a:buNone/>
            </a:pPr>
            <a:r>
              <a:rPr lang="en-US" sz="1400" dirty="0" smtClean="0">
                <a:solidFill>
                  <a:srgbClr val="212529"/>
                </a:solidFill>
                <a:latin typeface="-apple-system" charset="0"/>
              </a:rPr>
              <a:t>where</a:t>
            </a:r>
            <a:r>
              <a:rPr lang="en-US" sz="1400" dirty="0">
                <a:solidFill>
                  <a:srgbClr val="212529"/>
                </a:solidFill>
                <a:latin typeface="-apple-system" charset="0"/>
              </a:rPr>
              <a:t>,</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a:t>
            </a:r>
            <a:r>
              <a:rPr lang="en-US" sz="1400" dirty="0" smtClean="0">
                <a:solidFill>
                  <a:srgbClr val="212529"/>
                </a:solidFill>
                <a:latin typeface="-apple-system" charset="0"/>
              </a:rPr>
              <a:t>track</a:t>
            </a:r>
            <a:br>
              <a:rPr lang="en-US" sz="1400" dirty="0" smtClean="0">
                <a:solidFill>
                  <a:srgbClr val="212529"/>
                </a:solidFill>
                <a:latin typeface="-apple-system" charset="0"/>
              </a:rPr>
            </a:br>
            <a:endParaRPr lang="en-US" sz="1400" dirty="0" smtClean="0">
              <a:solidFill>
                <a:srgbClr val="212529"/>
              </a:solidFill>
              <a:latin typeface="-apple-system" charset="0"/>
            </a:endParaRPr>
          </a:p>
          <a:p>
            <a:pPr marL="350837" lvl="1" indent="0">
              <a:buNone/>
            </a:pPr>
            <a:r>
              <a:rPr lang="en-US" dirty="0" smtClean="0">
                <a:solidFill>
                  <a:srgbClr val="212529"/>
                </a:solidFill>
                <a:latin typeface="-apple-system" charset="0"/>
              </a:rPr>
              <a:t>Devices have configuration and metadata</a:t>
            </a:r>
            <a:br>
              <a:rPr lang="en-US" dirty="0" smtClean="0">
                <a:solidFill>
                  <a:srgbClr val="212529"/>
                </a:solidFill>
                <a:latin typeface="-apple-system" charset="0"/>
              </a:rPr>
            </a:br>
            <a:r>
              <a:rPr lang="en-US" dirty="0" smtClean="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smtClean="0"/>
              <a:t>Map between LBA and CHS</a:t>
            </a:r>
          </a:p>
          <a:p>
            <a:pPr marL="971550" lvl="2" indent="-285750" fontAlgn="auto">
              <a:spcBef>
                <a:spcPts val="0"/>
              </a:spcBef>
              <a:buClrTx/>
            </a:pPr>
            <a:r>
              <a:rPr lang="en-US" sz="1200" dirty="0" smtClean="0"/>
              <a:t>To optimize block placement</a:t>
            </a:r>
          </a:p>
          <a:p>
            <a:pPr marL="971550" lvl="2" indent="-285750" fontAlgn="auto">
              <a:spcBef>
                <a:spcPts val="0"/>
              </a:spcBef>
              <a:buClrTx/>
            </a:pPr>
            <a:r>
              <a:rPr lang="en-US" sz="1200" dirty="0" smtClean="0"/>
              <a:t>Based on access patterns, statistics,</a:t>
            </a:r>
            <a:br>
              <a:rPr lang="en-US" sz="1200" dirty="0" smtClean="0"/>
            </a:br>
            <a:r>
              <a:rPr lang="en-US" sz="1200" dirty="0" smtClean="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210840214"/>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smtClean="0">
                <a:solidFill>
                  <a:schemeClr val="bg1"/>
                </a:solidFill>
              </a:rPr>
              <a:t>Another View </a:t>
            </a:r>
            <a:br>
              <a:rPr lang="en-US" sz="1800" dirty="0" smtClean="0">
                <a:solidFill>
                  <a:schemeClr val="bg1"/>
                </a:solidFill>
              </a:rPr>
            </a:br>
            <a:r>
              <a:rPr lang="en-US" sz="1050" dirty="0" smtClean="0">
                <a:solidFill>
                  <a:schemeClr val="bg1"/>
                </a:solidFill>
              </a:rPr>
              <a:t>(</a:t>
            </a: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24345914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a:xfrm>
            <a:off x="457200" y="830638"/>
            <a:ext cx="8267140" cy="3684606"/>
          </a:xfrm>
        </p:spPr>
        <p:txBody>
          <a:bodyPr>
            <a:normAutofit fontScale="92500" lnSpcReduction="10000"/>
          </a:bodyPr>
          <a:lstStyle/>
          <a:p>
            <a:r>
              <a:rPr lang="en-US" dirty="0" smtClean="0"/>
              <a:t>There is a broad category of storage devices</a:t>
            </a:r>
          </a:p>
          <a:p>
            <a:pPr lvl="1"/>
            <a:r>
              <a:rPr lang="en-US" dirty="0" smtClean="0"/>
              <a:t>“Just a disk”</a:t>
            </a:r>
          </a:p>
          <a:p>
            <a:pPr lvl="1"/>
            <a:r>
              <a:rPr lang="en-US" dirty="0" smtClean="0"/>
              <a:t>RAID-0, RAID-1, RAID-5, RAID-X/Y</a:t>
            </a:r>
          </a:p>
          <a:p>
            <a:pPr lvl="1"/>
            <a:r>
              <a:rPr lang="en-US" dirty="0" smtClean="0"/>
              <a:t>Network/cloud addressable devices</a:t>
            </a:r>
          </a:p>
          <a:p>
            <a:pPr lvl="1"/>
            <a:r>
              <a:rPr lang="en-US" dirty="0" smtClean="0"/>
              <a:t>SSD</a:t>
            </a:r>
          </a:p>
          <a:p>
            <a:r>
              <a:rPr lang="en-US" dirty="0" smtClean="0"/>
              <a:t>A device has configuration information, often via APIs</a:t>
            </a:r>
          </a:p>
          <a:p>
            <a:pPr lvl="1"/>
            <a:r>
              <a:rPr lang="en-US" dirty="0" smtClean="0"/>
              <a:t>Device geometry</a:t>
            </a:r>
          </a:p>
          <a:p>
            <a:pPr lvl="1"/>
            <a:r>
              <a:rPr lang="en-US" dirty="0" smtClean="0"/>
              <a:t>Reliability metrics</a:t>
            </a:r>
          </a:p>
          <a:p>
            <a:pPr lvl="1"/>
            <a:r>
              <a:rPr lang="en-US" dirty="0" smtClean="0"/>
              <a:t>IOPs, and sub-elements (seek, rotate, </a:t>
            </a:r>
            <a:r>
              <a:rPr lang="en-US" dirty="0" err="1" smtClean="0"/>
              <a:t>etc</a:t>
            </a:r>
            <a:r>
              <a:rPr lang="en-US" dirty="0" smtClean="0"/>
              <a:t>).</a:t>
            </a:r>
          </a:p>
          <a:p>
            <a:r>
              <a:rPr lang="en-US" dirty="0" smtClean="0"/>
              <a:t>Storage management consists of using statistics and query (optimization patterns) to</a:t>
            </a:r>
          </a:p>
          <a:p>
            <a:pPr lvl="1"/>
            <a:r>
              <a:rPr lang="en-US" dirty="0" smtClean="0"/>
              <a:t>Arrange records into blocks for storage and IO efficiency.</a:t>
            </a:r>
          </a:p>
          <a:p>
            <a:pPr lvl="1"/>
            <a:r>
              <a:rPr lang="en-US" dirty="0" smtClean="0"/>
              <a:t>Place blocks on devices at LBAs to meet performance and IO objectives.</a:t>
            </a:r>
            <a:endParaRPr lang="en-US" dirty="0"/>
          </a:p>
        </p:txBody>
      </p:sp>
    </p:spTree>
    <p:extLst>
      <p:ext uri="{BB962C8B-B14F-4D97-AF65-F5344CB8AC3E}">
        <p14:creationId xmlns:p14="http://schemas.microsoft.com/office/powerpoint/2010/main" val="86155290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a:xfrm>
            <a:off x="457200" y="735496"/>
            <a:ext cx="8267140" cy="3779748"/>
          </a:xfrm>
        </p:spPr>
        <p:txBody>
          <a:bodyPr>
            <a:normAutofit fontScale="92500" lnSpcReduction="10000"/>
          </a:bodyPr>
          <a:lstStyle/>
          <a:p>
            <a:r>
              <a:rPr lang="en-US" dirty="0" smtClean="0"/>
              <a:t>Almost all of this complexity and functionality is hidden from</a:t>
            </a:r>
          </a:p>
          <a:p>
            <a:pPr lvl="1"/>
            <a:r>
              <a:rPr lang="en-US" dirty="0" smtClean="0"/>
              <a:t>Database developers.</a:t>
            </a:r>
          </a:p>
          <a:p>
            <a:pPr lvl="1"/>
            <a:r>
              <a:rPr lang="en-US" dirty="0" smtClean="0"/>
              <a:t>Database designers and administrators.</a:t>
            </a:r>
          </a:p>
          <a:p>
            <a:r>
              <a:rPr lang="en-US" dirty="0" smtClean="0"/>
              <a:t>Data center, cloud and large scale infrastructure architects</a:t>
            </a:r>
          </a:p>
          <a:p>
            <a:pPr lvl="1"/>
            <a:r>
              <a:rPr lang="en-US" dirty="0" smtClean="0"/>
              <a:t>Evaluate and design disk technology and architecture</a:t>
            </a:r>
          </a:p>
          <a:p>
            <a:pPr lvl="1"/>
            <a:r>
              <a:rPr lang="en-US" dirty="0" smtClean="0"/>
              <a:t>In combination with other critical technology, e.g.</a:t>
            </a:r>
          </a:p>
          <a:p>
            <a:pPr lvl="2"/>
            <a:r>
              <a:rPr lang="en-US" dirty="0" smtClean="0"/>
              <a:t>Networking</a:t>
            </a:r>
          </a:p>
          <a:p>
            <a:pPr lvl="2"/>
            <a:r>
              <a:rPr lang="en-US" dirty="0" smtClean="0"/>
              <a:t>Process/compute nodes.</a:t>
            </a:r>
          </a:p>
          <a:p>
            <a:r>
              <a:rPr lang="en-US" dirty="0" smtClean="0"/>
              <a:t>Some customer, optimized, advanced data solutions are a combination of</a:t>
            </a:r>
          </a:p>
          <a:p>
            <a:pPr lvl="1"/>
            <a:r>
              <a:rPr lang="en-US" dirty="0" smtClean="0"/>
              <a:t>Custom, optimized database implementation.</a:t>
            </a:r>
          </a:p>
          <a:p>
            <a:pPr lvl="1"/>
            <a:r>
              <a:rPr lang="en-US" dirty="0" smtClean="0"/>
              <a:t>Co-designed with underlying infrastructure design.</a:t>
            </a:r>
          </a:p>
          <a:p>
            <a:r>
              <a:rPr lang="en-US" dirty="0" smtClean="0"/>
              <a:t>The disk arrays and controllers do a lot of the low-level functions, but </a:t>
            </a:r>
            <a:r>
              <a:rPr lang="mr-IN" dirty="0" smtClean="0"/>
              <a:t>…</a:t>
            </a:r>
            <a:endParaRPr lang="en-US" dirty="0"/>
          </a:p>
          <a:p>
            <a:pPr lvl="1"/>
            <a:r>
              <a:rPr lang="en-US" dirty="0"/>
              <a:t>T</a:t>
            </a:r>
            <a:r>
              <a:rPr lang="en-US" dirty="0" smtClean="0"/>
              <a:t>he database admin using DB analytics understands the access patterns. </a:t>
            </a:r>
          </a:p>
          <a:p>
            <a:pPr lvl="1"/>
            <a:r>
              <a:rPr lang="en-US" dirty="0" smtClean="0"/>
              <a:t>And uses DB tools to choose, optimize and configure storage options.</a:t>
            </a:r>
            <a:endParaRPr lang="en-US" dirty="0"/>
          </a:p>
        </p:txBody>
      </p:sp>
    </p:spTree>
    <p:extLst>
      <p:ext uri="{BB962C8B-B14F-4D97-AF65-F5344CB8AC3E}">
        <p14:creationId xmlns:p14="http://schemas.microsoft.com/office/powerpoint/2010/main" val="212061411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Record and Block Management</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160397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smtClean="0">
                <a:solidFill>
                  <a:schemeClr val="bg1"/>
                </a:solidFill>
              </a:rPr>
              <a:t>Terminology</a:t>
            </a:r>
            <a:endParaRPr lang="en-US" dirty="0">
              <a:solidFill>
                <a:schemeClr val="bg1"/>
              </a:solidFill>
            </a:endParaRPr>
          </a:p>
        </p:txBody>
      </p:sp>
      <p:sp>
        <p:nvSpPr>
          <p:cNvPr id="3" name="Content Placeholder 2"/>
          <p:cNvSpPr>
            <a:spLocks noGrp="1"/>
          </p:cNvSpPr>
          <p:nvPr>
            <p:ph sz="half" idx="1"/>
          </p:nvPr>
        </p:nvSpPr>
        <p:spPr/>
        <p:txBody>
          <a:bodyPr/>
          <a:lstStyle/>
          <a:p>
            <a:r>
              <a:rPr lang="en-US" dirty="0" smtClean="0"/>
              <a:t>A tuple in a relation maps to a </a:t>
            </a:r>
            <a:r>
              <a:rPr lang="en-US" i="1" dirty="0" smtClean="0"/>
              <a:t>record</a:t>
            </a:r>
            <a:r>
              <a:rPr lang="en-US" dirty="0" smtClean="0"/>
              <a:t>. Records may be</a:t>
            </a:r>
          </a:p>
          <a:p>
            <a:pPr lvl="1"/>
            <a:r>
              <a:rPr lang="en-US" i="1" dirty="0" smtClean="0"/>
              <a:t>Fixed length</a:t>
            </a:r>
          </a:p>
          <a:p>
            <a:pPr lvl="1"/>
            <a:r>
              <a:rPr lang="en-US" i="1" dirty="0" smtClean="0"/>
              <a:t>Variable length</a:t>
            </a:r>
          </a:p>
          <a:p>
            <a:pPr lvl="1"/>
            <a:r>
              <a:rPr lang="en-US" i="1" dirty="0" smtClean="0"/>
              <a:t>Variable format </a:t>
            </a:r>
            <a:r>
              <a:rPr lang="en-US" dirty="0" smtClean="0"/>
              <a:t>(which we will see in Neo4J, </a:t>
            </a:r>
            <a:r>
              <a:rPr lang="en-US" dirty="0" err="1" smtClean="0"/>
              <a:t>DynamoDB</a:t>
            </a:r>
            <a:r>
              <a:rPr lang="en-US" dirty="0" smtClean="0"/>
              <a:t>, </a:t>
            </a:r>
            <a:r>
              <a:rPr lang="en-US" dirty="0" err="1" smtClean="0"/>
              <a:t>etc</a:t>
            </a:r>
            <a:r>
              <a:rPr lang="en-US" dirty="0" smtClean="0"/>
              <a:t>).</a:t>
            </a:r>
            <a:endParaRPr lang="en-US" i="1" dirty="0" smtClean="0"/>
          </a:p>
          <a:p>
            <a:r>
              <a:rPr lang="en-US" dirty="0" smtClean="0"/>
              <a:t>A </a:t>
            </a:r>
            <a:r>
              <a:rPr lang="en-US" i="1" dirty="0" smtClean="0"/>
              <a:t>block</a:t>
            </a:r>
            <a:endParaRPr lang="en-US" dirty="0" smtClean="0"/>
          </a:p>
          <a:p>
            <a:pPr lvl="1"/>
            <a:r>
              <a:rPr lang="en-US" dirty="0" smtClean="0"/>
              <a:t>Is the unit of transfer between disks and memory (buffer pools).</a:t>
            </a:r>
          </a:p>
          <a:p>
            <a:pPr lvl="1"/>
            <a:r>
              <a:rPr lang="en-US" dirty="0" smtClean="0"/>
              <a:t>Contains multiple records, usually but not always from the same relation.</a:t>
            </a:r>
          </a:p>
          <a:p>
            <a:r>
              <a:rPr lang="en-US" dirty="0" smtClean="0"/>
              <a:t>The </a:t>
            </a:r>
            <a:r>
              <a:rPr lang="en-US" i="1" dirty="0" smtClean="0"/>
              <a:t>database address space </a:t>
            </a:r>
            <a:r>
              <a:rPr lang="en-US" dirty="0" smtClean="0"/>
              <a:t>contains</a:t>
            </a:r>
          </a:p>
          <a:p>
            <a:pPr lvl="1"/>
            <a:r>
              <a:rPr lang="en-US" dirty="0"/>
              <a:t>A</a:t>
            </a:r>
            <a:r>
              <a:rPr lang="en-US" dirty="0" smtClean="0"/>
              <a:t>ll of the blocks and records that the database manages</a:t>
            </a:r>
          </a:p>
          <a:p>
            <a:pPr lvl="1"/>
            <a:r>
              <a:rPr lang="en-US" dirty="0" smtClean="0"/>
              <a:t>Including blocks/records containing data</a:t>
            </a:r>
          </a:p>
          <a:p>
            <a:pPr lvl="1"/>
            <a:r>
              <a:rPr lang="en-US" dirty="0" smtClean="0"/>
              <a:t>And blocks/records containing free space.</a:t>
            </a:r>
            <a:endParaRPr lang="en-US" dirty="0"/>
          </a:p>
        </p:txBody>
      </p:sp>
    </p:spTree>
    <p:extLst>
      <p:ext uri="{BB962C8B-B14F-4D97-AF65-F5344CB8AC3E}">
        <p14:creationId xmlns:p14="http://schemas.microsoft.com/office/powerpoint/2010/main" val="2068944875"/>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smtClean="0">
                <a:solidFill>
                  <a:schemeClr val="bg1"/>
                </a:solidFill>
              </a:rPr>
              <a:t>Fixed Length Record</a:t>
            </a:r>
            <a:endParaRPr lang="en-US" dirty="0">
              <a:solidFill>
                <a:schemeClr val="bg1"/>
              </a:solidFill>
            </a:endParaRPr>
          </a:p>
        </p:txBody>
      </p:sp>
      <p:sp>
        <p:nvSpPr>
          <p:cNvPr id="3" name="Content Placeholder 2"/>
          <p:cNvSpPr>
            <a:spLocks noGrp="1"/>
          </p:cNvSpPr>
          <p:nvPr>
            <p:ph sz="half" idx="1"/>
          </p:nvPr>
        </p:nvSpPr>
        <p:spPr>
          <a:xfrm>
            <a:off x="457200" y="969264"/>
            <a:ext cx="8421624" cy="3545980"/>
          </a:xfrm>
        </p:spPr>
        <p:txBody>
          <a:bodyPr/>
          <a:lstStyle/>
          <a:p>
            <a:r>
              <a:rPr lang="en-US" dirty="0" smtClean="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smtClean="0"/>
              <a:t>CHARSET=utf8;</a:t>
            </a:r>
          </a:p>
          <a:p>
            <a:pPr marL="285750" indent="-285750"/>
            <a:r>
              <a:rPr lang="en-US" dirty="0" smtClean="0"/>
              <a:t>Why</a:t>
            </a:r>
          </a:p>
          <a:p>
            <a:pPr marL="631825" lvl="1" indent="-285750"/>
            <a:r>
              <a:rPr lang="en-US" dirty="0" smtClean="0"/>
              <a:t>Is this fixed length? </a:t>
            </a:r>
            <a:r>
              <a:rPr lang="en-US" dirty="0" err="1"/>
              <a:t>p</a:t>
            </a:r>
            <a:r>
              <a:rPr lang="en-US" dirty="0" err="1" smtClean="0"/>
              <a:t>roduct_brand</a:t>
            </a:r>
            <a:r>
              <a:rPr lang="en-US" dirty="0" smtClean="0"/>
              <a:t> and </a:t>
            </a:r>
            <a:r>
              <a:rPr lang="en-US" dirty="0" err="1" smtClean="0"/>
              <a:t>product_name</a:t>
            </a:r>
            <a:r>
              <a:rPr lang="en-US" dirty="0" smtClean="0"/>
              <a:t> are clearly variable length.</a:t>
            </a:r>
          </a:p>
          <a:p>
            <a:pPr marL="631825" lvl="1" indent="-285750"/>
            <a:r>
              <a:rPr lang="en-US" dirty="0" smtClean="0"/>
              <a:t>Isn’t char(8) to short for a product description?</a:t>
            </a:r>
            <a:endParaRPr lang="en-US" dirty="0"/>
          </a:p>
        </p:txBody>
      </p:sp>
    </p:spTree>
    <p:extLst>
      <p:ext uri="{BB962C8B-B14F-4D97-AF65-F5344CB8AC3E}">
        <p14:creationId xmlns:p14="http://schemas.microsoft.com/office/powerpoint/2010/main" val="70130190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smtClean="0">
                <a:solidFill>
                  <a:schemeClr val="bg1"/>
                </a:solidFill>
              </a:rPr>
              <a:t>Hypothetical Explanations</a:t>
            </a:r>
            <a:endParaRPr lang="en-US" dirty="0">
              <a:solidFill>
                <a:schemeClr val="bg1"/>
              </a:solidFill>
            </a:endParaRP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smtClean="0">
                <a:solidFill>
                  <a:srgbClr val="222222"/>
                </a:solidFill>
                <a:latin typeface="Arial" charset="0"/>
              </a:rPr>
              <a:t>“In</a:t>
            </a:r>
            <a:r>
              <a:rPr lang="en-US" sz="1400" dirty="0">
                <a:solidFill>
                  <a:srgbClr val="222222"/>
                </a:solidFill>
                <a:latin typeface="Arial" charset="0"/>
              </a:rPr>
              <a:t>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smtClean="0"/>
          </a:p>
          <a:p>
            <a:r>
              <a:rPr lang="en-US" dirty="0" smtClean="0"/>
              <a:t>Retrieving a product description may require two elements</a:t>
            </a:r>
          </a:p>
          <a:p>
            <a:pPr lvl="1"/>
            <a:r>
              <a:rPr lang="en-US" dirty="0" smtClean="0"/>
              <a:t>Language code, e.g. (EN, DE, ES, </a:t>
            </a:r>
            <a:r>
              <a:rPr lang="mr-IN" dirty="0" smtClean="0"/>
              <a:t>…</a:t>
            </a:r>
            <a:r>
              <a:rPr lang="en-US" dirty="0" smtClean="0"/>
              <a:t>)</a:t>
            </a:r>
          </a:p>
          <a:p>
            <a:pPr lvl="1"/>
            <a:r>
              <a:rPr lang="en-US" dirty="0" smtClean="0"/>
              <a:t>Description ID, e.g. 01105432</a:t>
            </a:r>
          </a:p>
          <a:p>
            <a:pPr lvl="1"/>
            <a:r>
              <a:rPr lang="en-US" dirty="0" smtClean="0"/>
              <a:t>(EN, 01105432) and (DE, 01105432) are the same description in different languages (English and German)</a:t>
            </a:r>
          </a:p>
          <a:p>
            <a:pPr lvl="1"/>
            <a:r>
              <a:rPr lang="en-US" dirty="0" smtClean="0"/>
              <a:t>The description ID is an attribute of the product.</a:t>
            </a:r>
          </a:p>
          <a:p>
            <a:pPr lvl="1"/>
            <a:r>
              <a:rPr lang="en-US" dirty="0" smtClean="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39079537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smtClean="0">
                <a:solidFill>
                  <a:schemeClr val="bg1"/>
                </a:solidFill>
              </a:rPr>
              <a:t>Hypothetical Explanations</a:t>
            </a:r>
            <a:endParaRPr lang="en-US" dirty="0">
              <a:solidFill>
                <a:schemeClr val="bg1"/>
              </a:solidFill>
            </a:endParaRP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smtClean="0">
                <a:solidFill>
                  <a:srgbClr val="222222"/>
                </a:solidFill>
                <a:latin typeface="Arial" charset="0"/>
              </a:rPr>
              <a:t>“In</a:t>
            </a:r>
            <a:r>
              <a:rPr lang="en-US" sz="1400" dirty="0">
                <a:solidFill>
                  <a:srgbClr val="222222"/>
                </a:solidFill>
                <a:latin typeface="Arial" charset="0"/>
              </a:rPr>
              <a:t>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smtClean="0"/>
          </a:p>
          <a:p>
            <a:r>
              <a:rPr lang="en-US" dirty="0" smtClean="0"/>
              <a:t>Retrieving a product description may require two elements</a:t>
            </a:r>
          </a:p>
          <a:p>
            <a:pPr lvl="1"/>
            <a:r>
              <a:rPr lang="en-US" dirty="0" smtClean="0"/>
              <a:t>Language code, e.g. (EN, DE, ES, </a:t>
            </a:r>
            <a:r>
              <a:rPr lang="mr-IN" dirty="0" smtClean="0"/>
              <a:t>…</a:t>
            </a:r>
            <a:r>
              <a:rPr lang="en-US" dirty="0" smtClean="0"/>
              <a:t>)</a:t>
            </a:r>
          </a:p>
          <a:p>
            <a:pPr lvl="1"/>
            <a:r>
              <a:rPr lang="en-US" dirty="0" smtClean="0"/>
              <a:t>Description ID, e.g. 01105432</a:t>
            </a:r>
          </a:p>
          <a:p>
            <a:pPr lvl="1"/>
            <a:r>
              <a:rPr lang="en-US" dirty="0" smtClean="0"/>
              <a:t>(EN, 01105432) and (DE, 01105432) are the same description in different languages.</a:t>
            </a:r>
          </a:p>
          <a:p>
            <a:pPr lvl="1"/>
            <a:r>
              <a:rPr lang="en-US" dirty="0" smtClean="0"/>
              <a:t>The description ID is an attribute of the product.</a:t>
            </a:r>
          </a:p>
          <a:p>
            <a:pPr lvl="1"/>
            <a:r>
              <a:rPr lang="en-US" dirty="0" smtClean="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This concept is</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An element of data modeling and design</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Not DBMS implementation or data management.</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I introduce the concept because</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Important, general data model topic we have not covered.</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Pattern is a reason why many records we think would be variable are often fixed.</a:t>
            </a:r>
          </a:p>
          <a:p>
            <a:pPr marL="1257300" lvl="2" indent="-342900">
              <a:lnSpc>
                <a:spcPct val="90000"/>
              </a:lnSpc>
              <a:spcBef>
                <a:spcPts val="600"/>
              </a:spcBef>
              <a:spcAft>
                <a:spcPts val="0"/>
              </a:spcAft>
              <a:buFont typeface="Arial" charset="0"/>
              <a:buChar char="•"/>
            </a:pPr>
            <a:r>
              <a:rPr lang="en-US" sz="1800" dirty="0" smtClean="0">
                <a:solidFill>
                  <a:schemeClr val="bg1"/>
                </a:solidFill>
                <a:latin typeface="+mn-lt"/>
              </a:rPr>
              <a:t>VARCHAR field in a tuple is often</a:t>
            </a:r>
          </a:p>
          <a:p>
            <a:pPr marL="1257300" lvl="2" indent="-342900">
              <a:lnSpc>
                <a:spcPct val="90000"/>
              </a:lnSpc>
              <a:spcBef>
                <a:spcPts val="600"/>
              </a:spcBef>
              <a:spcAft>
                <a:spcPts val="0"/>
              </a:spcAft>
              <a:buFont typeface="Arial" charset="0"/>
              <a:buChar char="•"/>
            </a:pPr>
            <a:r>
              <a:rPr lang="en-US" sz="1800" dirty="0" smtClean="0">
                <a:solidFill>
                  <a:schemeClr val="bg1"/>
                </a:solidFill>
                <a:latin typeface="+mn-lt"/>
              </a:rPr>
              <a:t>A pointer to a value in some other record.</a:t>
            </a:r>
          </a:p>
        </p:txBody>
      </p:sp>
    </p:spTree>
    <p:extLst>
      <p:ext uri="{BB962C8B-B14F-4D97-AF65-F5344CB8AC3E}">
        <p14:creationId xmlns:p14="http://schemas.microsoft.com/office/powerpoint/2010/main" val="188578644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smtClean="0">
                <a:solidFill>
                  <a:schemeClr val="bg1"/>
                </a:solidFill>
              </a:rPr>
              <a:t>Hypothetical Explanation</a:t>
            </a:r>
            <a:endParaRPr lang="en-US" dirty="0">
              <a:solidFill>
                <a:schemeClr val="bg1"/>
              </a:solidFill>
            </a:endParaRP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a:t>
            </a:r>
            <a:r>
              <a:rPr lang="en-US" sz="1600" b="1" dirty="0" smtClean="0">
                <a:solidFill>
                  <a:srgbClr val="000080"/>
                </a:solidFill>
              </a:rPr>
              <a:t>NULL</a:t>
            </a:r>
            <a:endParaRPr lang="en-US" sz="1600" dirty="0" smtClean="0"/>
          </a:p>
          <a:p>
            <a:pPr lvl="1">
              <a:spcBef>
                <a:spcPts val="0"/>
              </a:spcBef>
            </a:pPr>
            <a:r>
              <a:rPr lang="en-US" sz="1400" dirty="0" smtClean="0"/>
              <a:t>(NB: Assumes that the </a:t>
            </a:r>
            <a:r>
              <a:rPr lang="en-US" sz="1400" dirty="0" err="1" smtClean="0"/>
              <a:t>product_name</a:t>
            </a:r>
            <a:r>
              <a:rPr lang="en-US" sz="1400" dirty="0" smtClean="0"/>
              <a:t> is not localized).</a:t>
            </a:r>
          </a:p>
          <a:p>
            <a:pPr lvl="1">
              <a:spcBef>
                <a:spcPts val="0"/>
              </a:spcBef>
            </a:pPr>
            <a:r>
              <a:rPr lang="en-US" sz="1400" dirty="0" smtClean="0"/>
              <a:t>Length can be 0 .. 15 characters.</a:t>
            </a:r>
          </a:p>
          <a:p>
            <a:pPr lvl="1">
              <a:spcBef>
                <a:spcPts val="0"/>
              </a:spcBef>
            </a:pPr>
            <a:r>
              <a:rPr lang="en-US" sz="1400" dirty="0" smtClean="0"/>
              <a:t>But,</a:t>
            </a:r>
          </a:p>
          <a:p>
            <a:pPr lvl="2">
              <a:spcBef>
                <a:spcPts val="0"/>
              </a:spcBef>
            </a:pPr>
            <a:r>
              <a:rPr lang="en-US" sz="1200" dirty="0" smtClean="0"/>
              <a:t>If the value is almost always between 12 and 16 characters.</a:t>
            </a:r>
          </a:p>
          <a:p>
            <a:pPr lvl="2">
              <a:spcBef>
                <a:spcPts val="0"/>
              </a:spcBef>
            </a:pPr>
            <a:r>
              <a:rPr lang="en-US" sz="1200" dirty="0" smtClean="0"/>
              <a:t>The database engine may decide to store in a fixed length area.</a:t>
            </a:r>
          </a:p>
          <a:p>
            <a:pPr lvl="2">
              <a:spcBef>
                <a:spcPts val="0"/>
              </a:spcBef>
            </a:pPr>
            <a:r>
              <a:rPr lang="en-US" sz="1200" dirty="0" smtClean="0"/>
              <a:t>Because the relatively small savings available from treating like a variable length record</a:t>
            </a:r>
          </a:p>
          <a:p>
            <a:pPr lvl="2">
              <a:spcBef>
                <a:spcPts val="0"/>
              </a:spcBef>
            </a:pPr>
            <a:r>
              <a:rPr lang="en-US" sz="1200" dirty="0" smtClean="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endParaRPr lang="en-US" sz="1600" dirty="0" smtClean="0"/>
          </a:p>
          <a:p>
            <a:pPr lvl="1">
              <a:spcBef>
                <a:spcPts val="0"/>
              </a:spcBef>
            </a:pPr>
            <a:r>
              <a:rPr lang="en-US" sz="1400" dirty="0" smtClean="0"/>
              <a:t>The DB engine would/could represent with a 1 byte code in a lookup table.</a:t>
            </a:r>
          </a:p>
          <a:p>
            <a:pPr lvl="1">
              <a:spcBef>
                <a:spcPts val="0"/>
              </a:spcBef>
            </a:pPr>
            <a:r>
              <a:rPr lang="en-US" sz="1400" dirty="0" smtClean="0"/>
              <a:t>This enables simplified, fixed length record management</a:t>
            </a:r>
          </a:p>
          <a:p>
            <a:pPr lvl="1">
              <a:spcBef>
                <a:spcPts val="0"/>
              </a:spcBef>
            </a:pPr>
            <a:r>
              <a:rPr lang="en-US" sz="1400" dirty="0" smtClean="0"/>
              <a:t>And saves space because</a:t>
            </a:r>
          </a:p>
          <a:p>
            <a:pPr lvl="2">
              <a:spcBef>
                <a:spcPts val="0"/>
              </a:spcBef>
            </a:pPr>
            <a:r>
              <a:rPr lang="en-US" sz="1200" dirty="0" smtClean="0"/>
              <a:t>1,000 products in the catalog from ‘Some really long brand’</a:t>
            </a:r>
          </a:p>
          <a:p>
            <a:pPr lvl="2">
              <a:spcBef>
                <a:spcPts val="0"/>
              </a:spcBef>
            </a:pPr>
            <a:r>
              <a:rPr lang="en-US" sz="1200" dirty="0" smtClean="0"/>
              <a:t>Requires 1,000 bytes instead of 27,000 bytes.</a:t>
            </a:r>
          </a:p>
          <a:p>
            <a:pPr lvl="1">
              <a:spcBef>
                <a:spcPts val="0"/>
              </a:spcBef>
            </a:pPr>
            <a:r>
              <a:rPr lang="en-US" sz="1400" dirty="0" smtClean="0"/>
              <a:t>Repeated values:</a:t>
            </a:r>
          </a:p>
          <a:p>
            <a:pPr lvl="2">
              <a:spcBef>
                <a:spcPts val="0"/>
              </a:spcBef>
            </a:pPr>
            <a:r>
              <a:rPr lang="en-US" sz="1200" dirty="0" smtClean="0"/>
              <a:t>The same value occurring repeatedly in multiple distinct tuples is common, even when not an </a:t>
            </a:r>
            <a:r>
              <a:rPr lang="en-US" sz="1200" dirty="0" err="1" smtClean="0"/>
              <a:t>enum</a:t>
            </a:r>
            <a:r>
              <a:rPr lang="en-US" sz="1200" dirty="0" smtClean="0"/>
              <a:t>, e.g.</a:t>
            </a:r>
          </a:p>
          <a:p>
            <a:pPr lvl="3">
              <a:spcBef>
                <a:spcPts val="0"/>
              </a:spcBef>
            </a:pPr>
            <a:r>
              <a:rPr lang="en-US" sz="1000" dirty="0" smtClean="0"/>
              <a:t>Country names, City names, street names, last names, first names, </a:t>
            </a:r>
            <a:r>
              <a:rPr lang="mr-IN" sz="1000" dirty="0" smtClean="0"/>
              <a:t>…</a:t>
            </a:r>
            <a:endParaRPr lang="en-US" sz="1000" dirty="0" smtClean="0"/>
          </a:p>
          <a:p>
            <a:pPr lvl="3">
              <a:spcBef>
                <a:spcPts val="0"/>
              </a:spcBef>
            </a:pPr>
            <a:r>
              <a:rPr lang="en-US" sz="1000" dirty="0" smtClean="0"/>
              <a:t>Foreign keys in many-to-many associative entities.</a:t>
            </a:r>
          </a:p>
          <a:p>
            <a:pPr lvl="2">
              <a:spcBef>
                <a:spcPts val="0"/>
              </a:spcBef>
            </a:pPr>
            <a:r>
              <a:rPr lang="en-US" sz="1200" dirty="0" smtClean="0"/>
              <a:t>DBMS storage management engine may detect the situation, and replace values with symbol lookups.</a:t>
            </a:r>
            <a:r>
              <a:rPr lang="en-US" sz="1200" dirty="0"/>
              <a:t/>
            </a:r>
            <a:br>
              <a:rPr lang="en-US" sz="1200" dirty="0"/>
            </a:br>
            <a:endParaRPr lang="en-US" sz="1200" dirty="0"/>
          </a:p>
        </p:txBody>
      </p:sp>
    </p:spTree>
    <p:extLst>
      <p:ext uri="{BB962C8B-B14F-4D97-AF65-F5344CB8AC3E}">
        <p14:creationId xmlns:p14="http://schemas.microsoft.com/office/powerpoint/2010/main" val="184918591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88216"/>
            <a:ext cx="9144000" cy="4567068"/>
          </a:xfrm>
          <a:prstGeom prst="rect">
            <a:avLst/>
          </a:prstGeom>
        </p:spPr>
      </p:pic>
      <p:cxnSp>
        <p:nvCxnSpPr>
          <p:cNvPr id="4" name="Elbow Connector 3"/>
          <p:cNvCxnSpPr/>
          <p:nvPr/>
        </p:nvCxnSpPr>
        <p:spPr>
          <a:xfrm flipV="1">
            <a:off x="838200" y="971550"/>
            <a:ext cx="2895600" cy="2209800"/>
          </a:xfrm>
          <a:prstGeom prst="bentConnector3">
            <a:avLst>
              <a:gd name="adj1" fmla="val 1328"/>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47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84"/>
            <a:ext cx="8279946" cy="387798"/>
          </a:xfrm>
        </p:spPr>
        <p:txBody>
          <a:bodyPr/>
          <a:lstStyle/>
          <a:p>
            <a:pPr algn="l"/>
            <a:r>
              <a:rPr lang="en-US" dirty="0" smtClean="0">
                <a:solidFill>
                  <a:schemeClr val="bg1"/>
                </a:solidFill>
              </a:rPr>
              <a:t>Fixed Length Record</a:t>
            </a:r>
            <a:endParaRPr lang="en-US" dirty="0">
              <a:solidFill>
                <a:schemeClr val="bg1"/>
              </a:solidFill>
            </a:endParaRPr>
          </a:p>
        </p:txBody>
      </p:sp>
      <p:sp>
        <p:nvSpPr>
          <p:cNvPr id="3" name="Content Placeholder 2"/>
          <p:cNvSpPr>
            <a:spLocks noGrp="1"/>
          </p:cNvSpPr>
          <p:nvPr>
            <p:ph sz="half" idx="1"/>
          </p:nvPr>
        </p:nvSpPr>
        <p:spPr>
          <a:xfrm>
            <a:off x="457200" y="2408942"/>
            <a:ext cx="8267140" cy="2106302"/>
          </a:xfrm>
        </p:spPr>
        <p:txBody>
          <a:bodyPr/>
          <a:lstStyle/>
          <a:p>
            <a:pPr marL="0" indent="0">
              <a:buNone/>
            </a:pPr>
            <a:r>
              <a:rPr lang="en-US" sz="2000" dirty="0" smtClean="0"/>
              <a:t>The record has</a:t>
            </a:r>
          </a:p>
          <a:p>
            <a:r>
              <a:rPr lang="en-US" dirty="0" smtClean="0"/>
              <a:t>Database specific header fields, e.g.</a:t>
            </a:r>
          </a:p>
          <a:p>
            <a:pPr lvl="1"/>
            <a:r>
              <a:rPr lang="en-US" dirty="0" smtClean="0"/>
              <a:t>Format information</a:t>
            </a:r>
          </a:p>
          <a:p>
            <a:pPr lvl="1"/>
            <a:r>
              <a:rPr lang="en-US" dirty="0" smtClean="0"/>
              <a:t>Last modified</a:t>
            </a:r>
          </a:p>
          <a:p>
            <a:r>
              <a:rPr lang="en-US" dirty="0" smtClean="0"/>
              <a:t>Areas for each of the fixed length fields.</a:t>
            </a:r>
          </a:p>
          <a:p>
            <a:pPr lvl="2"/>
            <a:endParaRPr lang="en-US" dirty="0"/>
          </a:p>
        </p:txBody>
      </p:sp>
      <p:grpSp>
        <p:nvGrpSpPr>
          <p:cNvPr id="18" name="Group 17"/>
          <p:cNvGrpSpPr/>
          <p:nvPr/>
        </p:nvGrpSpPr>
        <p:grpSpPr>
          <a:xfrm>
            <a:off x="457200" y="814342"/>
            <a:ext cx="5545459" cy="566928"/>
            <a:chOff x="425904" y="950976"/>
            <a:chExt cx="5545459" cy="566928"/>
          </a:xfrm>
        </p:grpSpPr>
        <p:sp>
          <p:nvSpPr>
            <p:cNvPr id="4" name="Rectangle 3"/>
            <p:cNvSpPr/>
            <p:nvPr/>
          </p:nvSpPr>
          <p:spPr>
            <a:xfrm>
              <a:off x="425904" y="950976"/>
              <a:ext cx="5545459" cy="566928"/>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6" name="Straight Connector 5"/>
            <p:cNvCxnSpPr/>
            <p:nvPr/>
          </p:nvCxnSpPr>
          <p:spPr>
            <a:xfrm>
              <a:off x="763488"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01072"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38656"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5904"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59736"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ound Single Corner Rectangle 11"/>
            <p:cNvSpPr/>
            <p:nvPr/>
          </p:nvSpPr>
          <p:spPr>
            <a:xfrm>
              <a:off x="1449166" y="950976"/>
              <a:ext cx="102108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ound Single Corner Rectangle 12"/>
            <p:cNvSpPr/>
            <p:nvPr/>
          </p:nvSpPr>
          <p:spPr>
            <a:xfrm>
              <a:off x="2459735" y="950976"/>
              <a:ext cx="204216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4" name="Straight Connector 13"/>
            <p:cNvCxnSpPr/>
            <p:nvPr/>
          </p:nvCxnSpPr>
          <p:spPr>
            <a:xfrm>
              <a:off x="4491385"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12465"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 Single Corner Rectangle 15"/>
            <p:cNvSpPr/>
            <p:nvPr/>
          </p:nvSpPr>
          <p:spPr>
            <a:xfrm>
              <a:off x="4501895" y="950976"/>
              <a:ext cx="102108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7" name="Straight Connector 16"/>
            <p:cNvCxnSpPr/>
            <p:nvPr/>
          </p:nvCxnSpPr>
          <p:spPr>
            <a:xfrm>
              <a:off x="5971363"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0" y="161164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smtClean="0">
                <a:latin typeface="+mn-lt"/>
              </a:rPr>
              <a:t>Schema ID</a:t>
            </a:r>
            <a:endParaRPr lang="en-US" sz="1600" dirty="0" err="1" smtClean="0">
              <a:latin typeface="+mn-lt"/>
            </a:endParaRPr>
          </a:p>
        </p:txBody>
      </p:sp>
      <p:sp>
        <p:nvSpPr>
          <p:cNvPr id="20" name="TextBox 19"/>
          <p:cNvSpPr txBox="1"/>
          <p:nvPr/>
        </p:nvSpPr>
        <p:spPr>
          <a:xfrm>
            <a:off x="914400" y="195174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dirty="0" smtClean="0">
                <a:latin typeface="+mn-lt"/>
              </a:rPr>
              <a:t>Timestamp</a:t>
            </a:r>
          </a:p>
        </p:txBody>
      </p:sp>
      <p:sp>
        <p:nvSpPr>
          <p:cNvPr id="21" name="TextBox 20"/>
          <p:cNvSpPr txBox="1"/>
          <p:nvPr/>
        </p:nvSpPr>
        <p:spPr>
          <a:xfrm>
            <a:off x="1469952" y="16192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mr-IN" sz="1600" dirty="0" smtClean="0">
                <a:latin typeface="+mn-lt"/>
              </a:rPr>
              <a:t>…</a:t>
            </a:r>
            <a:r>
              <a:rPr lang="en-US" sz="1600" dirty="0" smtClean="0">
                <a:latin typeface="+mn-lt"/>
              </a:rPr>
              <a:t> </a:t>
            </a:r>
            <a:r>
              <a:rPr lang="mr-IN" sz="1600" dirty="0" smtClean="0">
                <a:latin typeface="+mn-lt"/>
              </a:rPr>
              <a:t>…</a:t>
            </a:r>
            <a:endParaRPr lang="en-US" sz="1600" dirty="0" err="1" smtClean="0">
              <a:latin typeface="+mn-lt"/>
            </a:endParaRPr>
          </a:p>
        </p:txBody>
      </p:sp>
      <p:cxnSp>
        <p:nvCxnSpPr>
          <p:cNvPr id="23" name="Straight Arrow Connector 22"/>
          <p:cNvCxnSpPr/>
          <p:nvPr/>
        </p:nvCxnSpPr>
        <p:spPr>
          <a:xfrm flipV="1">
            <a:off x="425904" y="1177159"/>
            <a:ext cx="183696" cy="546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980713" y="1216634"/>
            <a:ext cx="262460" cy="73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251983" y="1167129"/>
            <a:ext cx="403154" cy="55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18038" y="935901"/>
            <a:ext cx="914400" cy="231228"/>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a:latin typeface="+mn-lt"/>
              </a:rPr>
              <a:t>p</a:t>
            </a:r>
            <a:r>
              <a:rPr lang="en-US" sz="1400" dirty="0" err="1" smtClean="0">
                <a:latin typeface="+mn-lt"/>
              </a:rPr>
              <a:t>roduct_id</a:t>
            </a:r>
            <a:endParaRPr lang="en-US" sz="1400" dirty="0" smtClean="0">
              <a:latin typeface="+mn-lt"/>
            </a:endParaRPr>
          </a:p>
        </p:txBody>
      </p:sp>
      <p:sp>
        <p:nvSpPr>
          <p:cNvPr id="30" name="TextBox 29"/>
          <p:cNvSpPr txBox="1"/>
          <p:nvPr/>
        </p:nvSpPr>
        <p:spPr>
          <a:xfrm>
            <a:off x="2848930" y="935901"/>
            <a:ext cx="914400" cy="231228"/>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a:latin typeface="+mn-lt"/>
              </a:rPr>
              <a:t>p</a:t>
            </a:r>
            <a:r>
              <a:rPr lang="en-US" sz="1400" dirty="0" err="1" smtClean="0">
                <a:latin typeface="+mn-lt"/>
              </a:rPr>
              <a:t>roduct_name</a:t>
            </a:r>
            <a:endParaRPr lang="en-US" sz="1400" dirty="0" smtClean="0">
              <a:latin typeface="+mn-lt"/>
            </a:endParaRPr>
          </a:p>
        </p:txBody>
      </p:sp>
      <p:sp>
        <p:nvSpPr>
          <p:cNvPr id="31" name="TextBox 30"/>
          <p:cNvSpPr txBox="1"/>
          <p:nvPr/>
        </p:nvSpPr>
        <p:spPr>
          <a:xfrm>
            <a:off x="3931834" y="1487230"/>
            <a:ext cx="2064837"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product_description</a:t>
            </a:r>
            <a:endParaRPr lang="en-US" sz="1400" dirty="0" smtClean="0">
              <a:latin typeface="+mn-lt"/>
            </a:endParaRPr>
          </a:p>
        </p:txBody>
      </p:sp>
      <p:cxnSp>
        <p:nvCxnSpPr>
          <p:cNvPr id="33" name="Straight Arrow Connector 32"/>
          <p:cNvCxnSpPr/>
          <p:nvPr/>
        </p:nvCxnSpPr>
        <p:spPr>
          <a:xfrm flipV="1">
            <a:off x="4590770" y="1077483"/>
            <a:ext cx="349092" cy="5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96671" y="1476133"/>
            <a:ext cx="2064837"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smtClean="0">
                <a:latin typeface="+mn-lt"/>
              </a:rPr>
              <a:t>product_brand_code</a:t>
            </a:r>
            <a:endParaRPr lang="en-US" sz="1400" dirty="0" smtClean="0">
              <a:latin typeface="+mn-lt"/>
            </a:endParaRPr>
          </a:p>
        </p:txBody>
      </p:sp>
      <p:cxnSp>
        <p:nvCxnSpPr>
          <p:cNvPr id="36" name="Straight Arrow Connector 35"/>
          <p:cNvCxnSpPr/>
          <p:nvPr/>
        </p:nvCxnSpPr>
        <p:spPr>
          <a:xfrm flipH="1" flipV="1">
            <a:off x="5749159" y="1097806"/>
            <a:ext cx="557048" cy="389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36763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6905"/>
            <a:ext cx="8239126" cy="387798"/>
          </a:xfrm>
        </p:spPr>
        <p:txBody>
          <a:bodyPr/>
          <a:lstStyle/>
          <a:p>
            <a:pPr algn="l"/>
            <a:r>
              <a:rPr lang="en-US" dirty="0" smtClean="0">
                <a:solidFill>
                  <a:schemeClr val="bg1"/>
                </a:solidFill>
              </a:rPr>
              <a:t>Packing Fixed Length Blocks</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762000" y="590550"/>
            <a:ext cx="6677864" cy="4040918"/>
          </a:xfrm>
          <a:prstGeom prst="rect">
            <a:avLst/>
          </a:prstGeom>
        </p:spPr>
      </p:pic>
      <p:sp>
        <p:nvSpPr>
          <p:cNvPr id="4" name="Rectangle 3"/>
          <p:cNvSpPr/>
          <p:nvPr/>
        </p:nvSpPr>
        <p:spPr>
          <a:xfrm>
            <a:off x="5376041" y="66905"/>
            <a:ext cx="3539359" cy="461665"/>
          </a:xfrm>
          <a:prstGeom prst="rect">
            <a:avLst/>
          </a:prstGeom>
        </p:spPr>
        <p:txBody>
          <a:bodyPr wrap="square">
            <a:spAutoFit/>
          </a:bodyPr>
          <a:lstStyle/>
          <a:p>
            <a:r>
              <a:rPr lang="en-US" sz="1200" dirty="0">
                <a:solidFill>
                  <a:schemeClr val="bg1"/>
                </a:solidFill>
                <a:latin typeface="Amazon Ember" charset="0"/>
                <a:hlinkClick r:id="rId3" tooltip="Database Systems: The Complete Book (2nd Edition)"/>
              </a:rPr>
              <a:t>Database Systems: The Complete Book (2nd Edition)</a:t>
            </a:r>
          </a:p>
          <a:p>
            <a:r>
              <a:rPr lang="en-US" sz="1200" dirty="0" smtClean="0">
                <a:solidFill>
                  <a:schemeClr val="bg1"/>
                </a:solidFill>
                <a:latin typeface="Amazon Ember" charset="0"/>
              </a:rPr>
              <a:t>by</a:t>
            </a:r>
            <a:r>
              <a:rPr lang="en-US" sz="1200" dirty="0">
                <a:solidFill>
                  <a:schemeClr val="bg1"/>
                </a:solidFill>
                <a:latin typeface="Amazon Ember" charset="0"/>
              </a:rPr>
              <a:t> Hector Garcia-Molina and Jeffrey D. Ullman</a:t>
            </a:r>
            <a:endParaRPr lang="en-US" sz="1200" b="0" i="0" dirty="0">
              <a:solidFill>
                <a:schemeClr val="bg1"/>
              </a:solidFill>
              <a:effectLst/>
              <a:latin typeface="Amazon Ember" charset="0"/>
            </a:endParaRPr>
          </a:p>
        </p:txBody>
      </p:sp>
    </p:spTree>
    <p:extLst>
      <p:ext uri="{BB962C8B-B14F-4D97-AF65-F5344CB8AC3E}">
        <p14:creationId xmlns:p14="http://schemas.microsoft.com/office/powerpoint/2010/main" val="832520558"/>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27" y="57226"/>
            <a:ext cx="8279946" cy="387798"/>
          </a:xfrm>
        </p:spPr>
        <p:txBody>
          <a:bodyPr/>
          <a:lstStyle/>
          <a:p>
            <a:pPr algn="l"/>
            <a:r>
              <a:rPr lang="en-US" dirty="0" smtClean="0">
                <a:solidFill>
                  <a:schemeClr val="bg1"/>
                </a:solidFill>
              </a:rPr>
              <a:t>Variable Length Record</a:t>
            </a:r>
            <a:endParaRPr lang="en-US" dirty="0">
              <a:solidFill>
                <a:schemeClr val="bg1"/>
              </a:solidFill>
            </a:endParaRPr>
          </a:p>
        </p:txBody>
      </p:sp>
      <p:sp>
        <p:nvSpPr>
          <p:cNvPr id="3" name="Content Placeholder 2"/>
          <p:cNvSpPr>
            <a:spLocks noGrp="1"/>
          </p:cNvSpPr>
          <p:nvPr>
            <p:ph sz="half" idx="1"/>
          </p:nvPr>
        </p:nvSpPr>
        <p:spPr>
          <a:xfrm>
            <a:off x="457200" y="2734056"/>
            <a:ext cx="8267140" cy="1781188"/>
          </a:xfrm>
        </p:spPr>
        <p:txBody>
          <a:bodyPr/>
          <a:lstStyle/>
          <a:p>
            <a:r>
              <a:rPr lang="en-US" dirty="0" smtClean="0"/>
              <a:t>Same DBMS specific header information as fixed-length, plus</a:t>
            </a:r>
          </a:p>
          <a:p>
            <a:pPr lvl="1"/>
            <a:r>
              <a:rPr lang="en-US" dirty="0" smtClean="0"/>
              <a:t>Record length.</a:t>
            </a:r>
          </a:p>
          <a:p>
            <a:pPr lvl="1"/>
            <a:r>
              <a:rPr lang="en-US" dirty="0" smtClean="0"/>
              <a:t>Offset into record for each of the fields.</a:t>
            </a:r>
          </a:p>
          <a:p>
            <a:r>
              <a:rPr lang="en-US" dirty="0" smtClean="0"/>
              <a:t>Variable sized areas for each of the variable sized fields.</a:t>
            </a:r>
            <a:endParaRPr lang="en-US" dirty="0"/>
          </a:p>
        </p:txBody>
      </p:sp>
      <p:pic>
        <p:nvPicPr>
          <p:cNvPr id="4" name="Picture 3"/>
          <p:cNvPicPr>
            <a:picLocks noChangeAspect="1"/>
          </p:cNvPicPr>
          <p:nvPr/>
        </p:nvPicPr>
        <p:blipFill>
          <a:blip r:embed="rId2"/>
          <a:stretch>
            <a:fillRect/>
          </a:stretch>
        </p:blipFill>
        <p:spPr>
          <a:xfrm>
            <a:off x="1700784" y="694226"/>
            <a:ext cx="5425032" cy="1929574"/>
          </a:xfrm>
          <a:prstGeom prst="rect">
            <a:avLst/>
          </a:prstGeom>
        </p:spPr>
      </p:pic>
    </p:spTree>
    <p:extLst>
      <p:ext uri="{BB962C8B-B14F-4D97-AF65-F5344CB8AC3E}">
        <p14:creationId xmlns:p14="http://schemas.microsoft.com/office/powerpoint/2010/main" val="1317058101"/>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4" name="Rectangle 4"/>
          <p:cNvSpPr>
            <a:spLocks noGrp="1" noChangeArrowheads="1"/>
          </p:cNvSpPr>
          <p:nvPr>
            <p:ph type="title"/>
          </p:nvPr>
        </p:nvSpPr>
        <p:spPr>
          <a:noFill/>
          <a:ln/>
        </p:spPr>
        <p:txBody>
          <a:bodyPr/>
          <a:lstStyle/>
          <a:p>
            <a:r>
              <a:rPr lang="en-US" altLang="en-US"/>
              <a:t>Record Formats:  Fixed Length</a:t>
            </a:r>
          </a:p>
        </p:txBody>
      </p:sp>
      <p:sp>
        <p:nvSpPr>
          <p:cNvPr id="35845" name="Rectangle 5"/>
          <p:cNvSpPr>
            <a:spLocks noGrp="1" noChangeArrowheads="1"/>
          </p:cNvSpPr>
          <p:nvPr>
            <p:ph type="body" idx="1"/>
          </p:nvPr>
        </p:nvSpPr>
        <p:spPr>
          <a:xfrm>
            <a:off x="1714500" y="3543300"/>
            <a:ext cx="5486400" cy="1371600"/>
          </a:xfrm>
          <a:noFill/>
          <a:ln/>
        </p:spPr>
        <p:txBody>
          <a:bodyPr/>
          <a:lstStyle/>
          <a:p>
            <a:pPr>
              <a:lnSpc>
                <a:spcPct val="90000"/>
              </a:lnSpc>
            </a:pPr>
            <a:r>
              <a:rPr lang="en-US" altLang="en-US"/>
              <a:t>Information about field types same for all records in a file; stored in </a:t>
            </a:r>
            <a:r>
              <a:rPr lang="en-US" altLang="en-US" i="1">
                <a:solidFill>
                  <a:schemeClr val="accent2"/>
                </a:solidFill>
              </a:rPr>
              <a:t>system</a:t>
            </a:r>
            <a:r>
              <a:rPr lang="en-US" altLang="en-US">
                <a:solidFill>
                  <a:schemeClr val="accent2"/>
                </a:solidFill>
              </a:rPr>
              <a:t> </a:t>
            </a:r>
            <a:r>
              <a:rPr lang="en-US" altLang="en-US" i="1">
                <a:solidFill>
                  <a:schemeClr val="accent2"/>
                </a:solidFill>
              </a:rPr>
              <a:t>catalogs.</a:t>
            </a:r>
          </a:p>
          <a:p>
            <a:pPr>
              <a:lnSpc>
                <a:spcPct val="90000"/>
              </a:lnSpc>
            </a:pPr>
            <a:r>
              <a:rPr lang="en-US" altLang="en-US"/>
              <a:t>Finding </a:t>
            </a:r>
            <a:r>
              <a:rPr lang="en-US" altLang="en-US" i="1"/>
              <a:t>i’th </a:t>
            </a:r>
            <a:r>
              <a:rPr lang="en-US" altLang="en-US"/>
              <a:t>field does not require scan of record.</a:t>
            </a:r>
          </a:p>
        </p:txBody>
      </p:sp>
      <p:grpSp>
        <p:nvGrpSpPr>
          <p:cNvPr id="35850" name="Group 10"/>
          <p:cNvGrpSpPr>
            <a:grpSpLocks/>
          </p:cNvGrpSpPr>
          <p:nvPr/>
        </p:nvGrpSpPr>
        <p:grpSpPr bwMode="auto">
          <a:xfrm>
            <a:off x="2519363" y="1890713"/>
            <a:ext cx="3933825" cy="561975"/>
            <a:chOff x="1156" y="1588"/>
            <a:chExt cx="3304" cy="472"/>
          </a:xfrm>
        </p:grpSpPr>
        <p:sp>
          <p:nvSpPr>
            <p:cNvPr id="35846" name="Rectangle 6"/>
            <p:cNvSpPr>
              <a:spLocks noChangeArrowheads="1"/>
            </p:cNvSpPr>
            <p:nvPr/>
          </p:nvSpPr>
          <p:spPr bwMode="auto">
            <a:xfrm>
              <a:off x="1156" y="1588"/>
              <a:ext cx="85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7" name="Rectangle 7"/>
            <p:cNvSpPr>
              <a:spLocks noChangeArrowheads="1"/>
            </p:cNvSpPr>
            <p:nvPr/>
          </p:nvSpPr>
          <p:spPr bwMode="auto">
            <a:xfrm>
              <a:off x="2020" y="1588"/>
              <a:ext cx="85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8" name="Rectangle 8"/>
            <p:cNvSpPr>
              <a:spLocks noChangeArrowheads="1"/>
            </p:cNvSpPr>
            <p:nvPr/>
          </p:nvSpPr>
          <p:spPr bwMode="auto">
            <a:xfrm>
              <a:off x="2884" y="1588"/>
              <a:ext cx="109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9" name="Rectangle 9"/>
            <p:cNvSpPr>
              <a:spLocks noChangeArrowheads="1"/>
            </p:cNvSpPr>
            <p:nvPr/>
          </p:nvSpPr>
          <p:spPr bwMode="auto">
            <a:xfrm>
              <a:off x="3988" y="1588"/>
              <a:ext cx="472"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5851" name="Line 11"/>
          <p:cNvSpPr>
            <a:spLocks noChangeShapeType="1"/>
          </p:cNvSpPr>
          <p:nvPr/>
        </p:nvSpPr>
        <p:spPr bwMode="auto">
          <a:xfrm flipH="1" flipV="1">
            <a:off x="2514600" y="2457450"/>
            <a:ext cx="114300" cy="4000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2" name="Rectangle 12"/>
          <p:cNvSpPr>
            <a:spLocks noChangeArrowheads="1"/>
          </p:cNvSpPr>
          <p:nvPr/>
        </p:nvSpPr>
        <p:spPr bwMode="auto">
          <a:xfrm>
            <a:off x="2216944" y="2897982"/>
            <a:ext cx="180738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CF0E30"/>
                </a:solidFill>
                <a:latin typeface="Book Antiqua" charset="0"/>
                <a:ea typeface=""/>
              </a:rPr>
              <a:t>Base address (B)</a:t>
            </a:r>
          </a:p>
        </p:txBody>
      </p:sp>
      <p:sp>
        <p:nvSpPr>
          <p:cNvPr id="35853" name="Rectangle 13"/>
          <p:cNvSpPr>
            <a:spLocks noChangeArrowheads="1"/>
          </p:cNvSpPr>
          <p:nvPr/>
        </p:nvSpPr>
        <p:spPr bwMode="auto">
          <a:xfrm>
            <a:off x="284559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L1</a:t>
            </a:r>
          </a:p>
        </p:txBody>
      </p:sp>
      <p:sp>
        <p:nvSpPr>
          <p:cNvPr id="35854" name="Line 14"/>
          <p:cNvSpPr>
            <a:spLocks noChangeShapeType="1"/>
          </p:cNvSpPr>
          <p:nvPr/>
        </p:nvSpPr>
        <p:spPr bwMode="auto">
          <a:xfrm flipH="1">
            <a:off x="2514600" y="2171700"/>
            <a:ext cx="342900" cy="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5" name="Line 15"/>
          <p:cNvSpPr>
            <a:spLocks noChangeShapeType="1"/>
          </p:cNvSpPr>
          <p:nvPr/>
        </p:nvSpPr>
        <p:spPr bwMode="auto">
          <a:xfrm>
            <a:off x="3200400" y="2171700"/>
            <a:ext cx="342900" cy="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6" name="Rectangle 16"/>
          <p:cNvSpPr>
            <a:spLocks noChangeArrowheads="1"/>
          </p:cNvSpPr>
          <p:nvPr/>
        </p:nvSpPr>
        <p:spPr bwMode="auto">
          <a:xfrm>
            <a:off x="381714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L2</a:t>
            </a:r>
          </a:p>
        </p:txBody>
      </p:sp>
      <p:sp>
        <p:nvSpPr>
          <p:cNvPr id="35857" name="Rectangle 17"/>
          <p:cNvSpPr>
            <a:spLocks noChangeArrowheads="1"/>
          </p:cNvSpPr>
          <p:nvPr/>
        </p:nvSpPr>
        <p:spPr bwMode="auto">
          <a:xfrm>
            <a:off x="496014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L3</a:t>
            </a:r>
          </a:p>
        </p:txBody>
      </p:sp>
      <p:sp>
        <p:nvSpPr>
          <p:cNvPr id="35858" name="Rectangle 18"/>
          <p:cNvSpPr>
            <a:spLocks noChangeArrowheads="1"/>
          </p:cNvSpPr>
          <p:nvPr/>
        </p:nvSpPr>
        <p:spPr bwMode="auto">
          <a:xfrm>
            <a:off x="593169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L4</a:t>
            </a:r>
          </a:p>
        </p:txBody>
      </p:sp>
      <p:sp>
        <p:nvSpPr>
          <p:cNvPr id="35859" name="Rectangle 19"/>
          <p:cNvSpPr>
            <a:spLocks noChangeArrowheads="1"/>
          </p:cNvSpPr>
          <p:nvPr/>
        </p:nvSpPr>
        <p:spPr bwMode="auto">
          <a:xfrm>
            <a:off x="29027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F1</a:t>
            </a:r>
          </a:p>
        </p:txBody>
      </p:sp>
      <p:sp>
        <p:nvSpPr>
          <p:cNvPr id="35860" name="Rectangle 20"/>
          <p:cNvSpPr>
            <a:spLocks noChangeArrowheads="1"/>
          </p:cNvSpPr>
          <p:nvPr/>
        </p:nvSpPr>
        <p:spPr bwMode="auto">
          <a:xfrm>
            <a:off x="38171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F2</a:t>
            </a:r>
          </a:p>
        </p:txBody>
      </p:sp>
      <p:sp>
        <p:nvSpPr>
          <p:cNvPr id="35861" name="Rectangle 21"/>
          <p:cNvSpPr>
            <a:spLocks noChangeArrowheads="1"/>
          </p:cNvSpPr>
          <p:nvPr/>
        </p:nvSpPr>
        <p:spPr bwMode="auto">
          <a:xfrm>
            <a:off x="49601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F3</a:t>
            </a:r>
          </a:p>
        </p:txBody>
      </p:sp>
      <p:sp>
        <p:nvSpPr>
          <p:cNvPr id="35862" name="Rectangle 22"/>
          <p:cNvSpPr>
            <a:spLocks noChangeArrowheads="1"/>
          </p:cNvSpPr>
          <p:nvPr/>
        </p:nvSpPr>
        <p:spPr bwMode="auto">
          <a:xfrm>
            <a:off x="593169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F4</a:t>
            </a:r>
          </a:p>
        </p:txBody>
      </p:sp>
      <p:sp>
        <p:nvSpPr>
          <p:cNvPr id="35863" name="Line 23"/>
          <p:cNvSpPr>
            <a:spLocks noChangeShapeType="1"/>
          </p:cNvSpPr>
          <p:nvPr/>
        </p:nvSpPr>
        <p:spPr bwMode="auto">
          <a:xfrm flipH="1" flipV="1">
            <a:off x="4572000" y="2457450"/>
            <a:ext cx="114300" cy="4000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64" name="Rectangle 24"/>
          <p:cNvSpPr>
            <a:spLocks noChangeArrowheads="1"/>
          </p:cNvSpPr>
          <p:nvPr/>
        </p:nvSpPr>
        <p:spPr bwMode="auto">
          <a:xfrm>
            <a:off x="4160044" y="2897981"/>
            <a:ext cx="218409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CF0E30"/>
                </a:solidFill>
                <a:latin typeface="Book Antiqua" charset="0"/>
                <a:ea typeface=""/>
              </a:rPr>
              <a:t>Address = B+L1+L2</a:t>
            </a:r>
          </a:p>
        </p:txBody>
      </p:sp>
    </p:spTree>
    <p:extLst>
      <p:ext uri="{BB962C8B-B14F-4D97-AF65-F5344CB8AC3E}">
        <p14:creationId xmlns:p14="http://schemas.microsoft.com/office/powerpoint/2010/main" val="128469913"/>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2" name="Rectangle 4"/>
          <p:cNvSpPr>
            <a:spLocks noGrp="1" noChangeArrowheads="1"/>
          </p:cNvSpPr>
          <p:nvPr>
            <p:ph type="title"/>
          </p:nvPr>
        </p:nvSpPr>
        <p:spPr>
          <a:noFill/>
          <a:ln/>
        </p:spPr>
        <p:txBody>
          <a:bodyPr/>
          <a:lstStyle/>
          <a:p>
            <a:r>
              <a:rPr lang="en-US" altLang="en-US"/>
              <a:t>Record Formats: Variable Length</a:t>
            </a:r>
          </a:p>
        </p:txBody>
      </p:sp>
      <p:sp>
        <p:nvSpPr>
          <p:cNvPr id="37893" name="Rectangle 5"/>
          <p:cNvSpPr>
            <a:spLocks noGrp="1" noChangeArrowheads="1"/>
          </p:cNvSpPr>
          <p:nvPr>
            <p:ph type="body" idx="1"/>
          </p:nvPr>
        </p:nvSpPr>
        <p:spPr>
          <a:xfrm>
            <a:off x="1714500" y="1143000"/>
            <a:ext cx="5657850" cy="514350"/>
          </a:xfrm>
          <a:noFill/>
          <a:ln/>
        </p:spPr>
        <p:txBody>
          <a:bodyPr/>
          <a:lstStyle/>
          <a:p>
            <a:r>
              <a:rPr lang="en-US" altLang="en-US"/>
              <a:t>Two alternative formats (# fields is fixed):</a:t>
            </a:r>
          </a:p>
        </p:txBody>
      </p:sp>
      <p:sp>
        <p:nvSpPr>
          <p:cNvPr id="37894" name="Rectangle 6"/>
          <p:cNvSpPr>
            <a:spLocks noChangeArrowheads="1"/>
          </p:cNvSpPr>
          <p:nvPr/>
        </p:nvSpPr>
        <p:spPr bwMode="auto">
          <a:xfrm>
            <a:off x="1532335" y="4218385"/>
            <a:ext cx="6300604"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buFont typeface="Monotype Sorts" charset="2"/>
              <a:buChar char="*"/>
            </a:pPr>
            <a:r>
              <a:rPr lang="en-US" altLang="en-US">
                <a:solidFill>
                  <a:srgbClr val="005400"/>
                </a:solidFill>
                <a:latin typeface="Book Antiqua" charset="0"/>
                <a:ea typeface=""/>
              </a:rPr>
              <a:t> Second offers direct access to i’th field, efficient storage </a:t>
            </a:r>
          </a:p>
          <a:p>
            <a:pPr defTabSz="685800" eaLnBrk="0" hangingPunct="0"/>
            <a:r>
              <a:rPr lang="en-US" altLang="en-US">
                <a:solidFill>
                  <a:srgbClr val="005400"/>
                </a:solidFill>
                <a:latin typeface="Book Antiqua" charset="0"/>
                <a:ea typeface=""/>
              </a:rPr>
              <a:t>of </a:t>
            </a:r>
            <a:r>
              <a:rPr lang="en-US" altLang="en-US" i="1" u="sng">
                <a:solidFill>
                  <a:srgbClr val="FC0128"/>
                </a:solidFill>
                <a:latin typeface="Book Antiqua" charset="0"/>
                <a:ea typeface=""/>
              </a:rPr>
              <a:t>nulls</a:t>
            </a:r>
            <a:r>
              <a:rPr lang="en-US" altLang="en-US">
                <a:solidFill>
                  <a:srgbClr val="FC0128"/>
                </a:solidFill>
                <a:latin typeface="Book Antiqua" charset="0"/>
                <a:ea typeface=""/>
              </a:rPr>
              <a:t> </a:t>
            </a:r>
            <a:r>
              <a:rPr lang="en-US" altLang="en-US">
                <a:solidFill>
                  <a:srgbClr val="005400"/>
                </a:solidFill>
                <a:latin typeface="Book Antiqua" charset="0"/>
                <a:ea typeface=""/>
              </a:rPr>
              <a:t>(special </a:t>
            </a:r>
            <a:r>
              <a:rPr lang="en-US" altLang="en-US" i="1">
                <a:solidFill>
                  <a:srgbClr val="005400"/>
                </a:solidFill>
                <a:latin typeface="Book Antiqua" charset="0"/>
                <a:ea typeface=""/>
              </a:rPr>
              <a:t>don’t know </a:t>
            </a:r>
            <a:r>
              <a:rPr lang="en-US" altLang="en-US">
                <a:solidFill>
                  <a:srgbClr val="005400"/>
                </a:solidFill>
                <a:latin typeface="Book Antiqua" charset="0"/>
                <a:ea typeface=""/>
              </a:rPr>
              <a:t>value); small directory overhead. </a:t>
            </a:r>
          </a:p>
        </p:txBody>
      </p:sp>
      <p:grpSp>
        <p:nvGrpSpPr>
          <p:cNvPr id="37912" name="Group 24"/>
          <p:cNvGrpSpPr>
            <a:grpSpLocks/>
          </p:cNvGrpSpPr>
          <p:nvPr/>
        </p:nvGrpSpPr>
        <p:grpSpPr bwMode="auto">
          <a:xfrm>
            <a:off x="2045494" y="1776413"/>
            <a:ext cx="4424363" cy="447675"/>
            <a:chOff x="758" y="1492"/>
            <a:chExt cx="3716" cy="376"/>
          </a:xfrm>
        </p:grpSpPr>
        <p:grpSp>
          <p:nvGrpSpPr>
            <p:cNvPr id="37897" name="Group 9"/>
            <p:cNvGrpSpPr>
              <a:grpSpLocks/>
            </p:cNvGrpSpPr>
            <p:nvPr/>
          </p:nvGrpSpPr>
          <p:grpSpPr bwMode="auto">
            <a:xfrm>
              <a:off x="772" y="1492"/>
              <a:ext cx="856" cy="376"/>
              <a:chOff x="772" y="1492"/>
              <a:chExt cx="856" cy="376"/>
            </a:xfrm>
          </p:grpSpPr>
          <p:sp>
            <p:nvSpPr>
              <p:cNvPr id="37895" name="Rectangle 7"/>
              <p:cNvSpPr>
                <a:spLocks noChangeArrowheads="1"/>
              </p:cNvSpPr>
              <p:nvPr/>
            </p:nvSpPr>
            <p:spPr bwMode="auto">
              <a:xfrm>
                <a:off x="772"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6" name="Rectangle 8"/>
              <p:cNvSpPr>
                <a:spLocks noChangeArrowheads="1"/>
              </p:cNvSpPr>
              <p:nvPr/>
            </p:nvSpPr>
            <p:spPr bwMode="auto">
              <a:xfrm>
                <a:off x="1012"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7898" name="Rectangle 10"/>
            <p:cNvSpPr>
              <a:spLocks noChangeArrowheads="1"/>
            </p:cNvSpPr>
            <p:nvPr/>
          </p:nvSpPr>
          <p:spPr bwMode="auto">
            <a:xfrm>
              <a:off x="1636"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9" name="Rectangle 11"/>
            <p:cNvSpPr>
              <a:spLocks noChangeArrowheads="1"/>
            </p:cNvSpPr>
            <p:nvPr/>
          </p:nvSpPr>
          <p:spPr bwMode="auto">
            <a:xfrm>
              <a:off x="1876"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nvGrpSpPr>
            <p:cNvPr id="37902" name="Group 14"/>
            <p:cNvGrpSpPr>
              <a:grpSpLocks/>
            </p:cNvGrpSpPr>
            <p:nvPr/>
          </p:nvGrpSpPr>
          <p:grpSpPr bwMode="auto">
            <a:xfrm>
              <a:off x="2500" y="1492"/>
              <a:ext cx="856" cy="376"/>
              <a:chOff x="2500" y="1492"/>
              <a:chExt cx="856" cy="376"/>
            </a:xfrm>
          </p:grpSpPr>
          <p:sp>
            <p:nvSpPr>
              <p:cNvPr id="37900" name="Rectangle 12"/>
              <p:cNvSpPr>
                <a:spLocks noChangeArrowheads="1"/>
              </p:cNvSpPr>
              <p:nvPr/>
            </p:nvSpPr>
            <p:spPr bwMode="auto">
              <a:xfrm>
                <a:off x="2500"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01" name="Rectangle 13"/>
              <p:cNvSpPr>
                <a:spLocks noChangeArrowheads="1"/>
              </p:cNvSpPr>
              <p:nvPr/>
            </p:nvSpPr>
            <p:spPr bwMode="auto">
              <a:xfrm>
                <a:off x="2740"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grpSp>
          <p:nvGrpSpPr>
            <p:cNvPr id="37905" name="Group 17"/>
            <p:cNvGrpSpPr>
              <a:grpSpLocks/>
            </p:cNvGrpSpPr>
            <p:nvPr/>
          </p:nvGrpSpPr>
          <p:grpSpPr bwMode="auto">
            <a:xfrm>
              <a:off x="3364" y="1492"/>
              <a:ext cx="856" cy="376"/>
              <a:chOff x="3364" y="1492"/>
              <a:chExt cx="856" cy="376"/>
            </a:xfrm>
          </p:grpSpPr>
          <p:sp>
            <p:nvSpPr>
              <p:cNvPr id="37903" name="Rectangle 15"/>
              <p:cNvSpPr>
                <a:spLocks noChangeArrowheads="1"/>
              </p:cNvSpPr>
              <p:nvPr/>
            </p:nvSpPr>
            <p:spPr bwMode="auto">
              <a:xfrm>
                <a:off x="3364"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04" name="Rectangle 16"/>
              <p:cNvSpPr>
                <a:spLocks noChangeArrowheads="1"/>
              </p:cNvSpPr>
              <p:nvPr/>
            </p:nvSpPr>
            <p:spPr bwMode="auto">
              <a:xfrm>
                <a:off x="3604"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7906" name="Rectangle 18"/>
            <p:cNvSpPr>
              <a:spLocks noChangeArrowheads="1"/>
            </p:cNvSpPr>
            <p:nvPr/>
          </p:nvSpPr>
          <p:spPr bwMode="auto">
            <a:xfrm>
              <a:off x="758"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4</a:t>
              </a:r>
            </a:p>
          </p:txBody>
        </p:sp>
        <p:sp>
          <p:nvSpPr>
            <p:cNvPr id="37907" name="Rectangle 19"/>
            <p:cNvSpPr>
              <a:spLocks noChangeArrowheads="1"/>
            </p:cNvSpPr>
            <p:nvPr/>
          </p:nvSpPr>
          <p:spPr bwMode="auto">
            <a:xfrm>
              <a:off x="1670"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08" name="Rectangle 20"/>
            <p:cNvSpPr>
              <a:spLocks noChangeArrowheads="1"/>
            </p:cNvSpPr>
            <p:nvPr/>
          </p:nvSpPr>
          <p:spPr bwMode="auto">
            <a:xfrm>
              <a:off x="2534"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09" name="Rectangle 21"/>
            <p:cNvSpPr>
              <a:spLocks noChangeArrowheads="1"/>
            </p:cNvSpPr>
            <p:nvPr/>
          </p:nvSpPr>
          <p:spPr bwMode="auto">
            <a:xfrm>
              <a:off x="3398"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10" name="Rectangle 22"/>
            <p:cNvSpPr>
              <a:spLocks noChangeArrowheads="1"/>
            </p:cNvSpPr>
            <p:nvPr/>
          </p:nvSpPr>
          <p:spPr bwMode="auto">
            <a:xfrm>
              <a:off x="4228"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11" name="Rectangle 23"/>
            <p:cNvSpPr>
              <a:spLocks noChangeArrowheads="1"/>
            </p:cNvSpPr>
            <p:nvPr/>
          </p:nvSpPr>
          <p:spPr bwMode="auto">
            <a:xfrm>
              <a:off x="4262"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grpSp>
      <p:sp>
        <p:nvSpPr>
          <p:cNvPr id="37913" name="Line 25"/>
          <p:cNvSpPr>
            <a:spLocks noChangeShapeType="1"/>
          </p:cNvSpPr>
          <p:nvPr/>
        </p:nvSpPr>
        <p:spPr bwMode="auto">
          <a:xfrm flipV="1">
            <a:off x="2114550" y="2228850"/>
            <a:ext cx="114300" cy="2857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14" name="Rectangle 26"/>
          <p:cNvSpPr>
            <a:spLocks noChangeArrowheads="1"/>
          </p:cNvSpPr>
          <p:nvPr/>
        </p:nvSpPr>
        <p:spPr bwMode="auto">
          <a:xfrm>
            <a:off x="1646635" y="2383631"/>
            <a:ext cx="776656"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Field</a:t>
            </a:r>
          </a:p>
          <a:p>
            <a:pPr defTabSz="685800" eaLnBrk="0" hangingPunct="0"/>
            <a:r>
              <a:rPr lang="en-US" altLang="en-US" smtClean="0">
                <a:solidFill>
                  <a:srgbClr val="000000"/>
                </a:solidFill>
                <a:latin typeface="Book Antiqua" charset="0"/>
                <a:ea typeface=""/>
              </a:rPr>
              <a:t>Count</a:t>
            </a:r>
          </a:p>
        </p:txBody>
      </p:sp>
      <p:sp>
        <p:nvSpPr>
          <p:cNvPr id="37915" name="Rectangle 27"/>
          <p:cNvSpPr>
            <a:spLocks noChangeArrowheads="1"/>
          </p:cNvSpPr>
          <p:nvPr/>
        </p:nvSpPr>
        <p:spPr bwMode="auto">
          <a:xfrm>
            <a:off x="2731294" y="2218135"/>
            <a:ext cx="385602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Fields Delimited by Special Symbols</a:t>
            </a:r>
          </a:p>
        </p:txBody>
      </p:sp>
      <p:sp>
        <p:nvSpPr>
          <p:cNvPr id="37916" name="Rectangle 28"/>
          <p:cNvSpPr>
            <a:spLocks noChangeArrowheads="1"/>
          </p:cNvSpPr>
          <p:nvPr/>
        </p:nvSpPr>
        <p:spPr bwMode="auto">
          <a:xfrm>
            <a:off x="2503885" y="1527573"/>
            <a:ext cx="4516462"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F1                    F2                   F3                    F4</a:t>
            </a:r>
          </a:p>
        </p:txBody>
      </p:sp>
      <p:sp>
        <p:nvSpPr>
          <p:cNvPr id="37917" name="Rectangle 29"/>
          <p:cNvSpPr>
            <a:spLocks noChangeArrowheads="1"/>
          </p:cNvSpPr>
          <p:nvPr/>
        </p:nvSpPr>
        <p:spPr bwMode="auto">
          <a:xfrm>
            <a:off x="3702844" y="2727723"/>
            <a:ext cx="336229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F1             F2             F3             F4</a:t>
            </a:r>
          </a:p>
        </p:txBody>
      </p:sp>
      <p:grpSp>
        <p:nvGrpSpPr>
          <p:cNvPr id="37927" name="Group 39"/>
          <p:cNvGrpSpPr>
            <a:grpSpLocks/>
          </p:cNvGrpSpPr>
          <p:nvPr/>
        </p:nvGrpSpPr>
        <p:grpSpPr bwMode="auto">
          <a:xfrm>
            <a:off x="2062163" y="2976563"/>
            <a:ext cx="4391025" cy="447675"/>
            <a:chOff x="772" y="2500"/>
            <a:chExt cx="3688" cy="376"/>
          </a:xfrm>
        </p:grpSpPr>
        <p:sp>
          <p:nvSpPr>
            <p:cNvPr id="37918" name="Rectangle 30"/>
            <p:cNvSpPr>
              <a:spLocks noChangeArrowheads="1"/>
            </p:cNvSpPr>
            <p:nvPr/>
          </p:nvSpPr>
          <p:spPr bwMode="auto">
            <a:xfrm>
              <a:off x="77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19" name="Rectangle 31"/>
            <p:cNvSpPr>
              <a:spLocks noChangeArrowheads="1"/>
            </p:cNvSpPr>
            <p:nvPr/>
          </p:nvSpPr>
          <p:spPr bwMode="auto">
            <a:xfrm>
              <a:off x="101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0" name="Rectangle 32"/>
            <p:cNvSpPr>
              <a:spLocks noChangeArrowheads="1"/>
            </p:cNvSpPr>
            <p:nvPr/>
          </p:nvSpPr>
          <p:spPr bwMode="auto">
            <a:xfrm>
              <a:off x="125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1" name="Rectangle 33"/>
            <p:cNvSpPr>
              <a:spLocks noChangeArrowheads="1"/>
            </p:cNvSpPr>
            <p:nvPr/>
          </p:nvSpPr>
          <p:spPr bwMode="auto">
            <a:xfrm>
              <a:off x="149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2" name="Rectangle 34"/>
            <p:cNvSpPr>
              <a:spLocks noChangeArrowheads="1"/>
            </p:cNvSpPr>
            <p:nvPr/>
          </p:nvSpPr>
          <p:spPr bwMode="auto">
            <a:xfrm>
              <a:off x="173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3" name="Rectangle 35"/>
            <p:cNvSpPr>
              <a:spLocks noChangeArrowheads="1"/>
            </p:cNvSpPr>
            <p:nvPr/>
          </p:nvSpPr>
          <p:spPr bwMode="auto">
            <a:xfrm>
              <a:off x="1972"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4" name="Rectangle 36"/>
            <p:cNvSpPr>
              <a:spLocks noChangeArrowheads="1"/>
            </p:cNvSpPr>
            <p:nvPr/>
          </p:nvSpPr>
          <p:spPr bwMode="auto">
            <a:xfrm>
              <a:off x="2596"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5" name="Rectangle 37"/>
            <p:cNvSpPr>
              <a:spLocks noChangeArrowheads="1"/>
            </p:cNvSpPr>
            <p:nvPr/>
          </p:nvSpPr>
          <p:spPr bwMode="auto">
            <a:xfrm>
              <a:off x="3220"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6" name="Rectangle 38"/>
            <p:cNvSpPr>
              <a:spLocks noChangeArrowheads="1"/>
            </p:cNvSpPr>
            <p:nvPr/>
          </p:nvSpPr>
          <p:spPr bwMode="auto">
            <a:xfrm>
              <a:off x="3844"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grpSp>
        <p:nvGrpSpPr>
          <p:cNvPr id="37933" name="Group 45"/>
          <p:cNvGrpSpPr>
            <a:grpSpLocks/>
          </p:cNvGrpSpPr>
          <p:nvPr/>
        </p:nvGrpSpPr>
        <p:grpSpPr bwMode="auto">
          <a:xfrm>
            <a:off x="2171700" y="3371850"/>
            <a:ext cx="4287441" cy="525066"/>
            <a:chOff x="864" y="2832"/>
            <a:chExt cx="3601" cy="441"/>
          </a:xfrm>
        </p:grpSpPr>
        <p:sp>
          <p:nvSpPr>
            <p:cNvPr id="37928" name="Freeform 40"/>
            <p:cNvSpPr>
              <a:spLocks/>
            </p:cNvSpPr>
            <p:nvPr/>
          </p:nvSpPr>
          <p:spPr bwMode="auto">
            <a:xfrm>
              <a:off x="864" y="2832"/>
              <a:ext cx="1105" cy="303"/>
            </a:xfrm>
            <a:custGeom>
              <a:avLst/>
              <a:gdLst>
                <a:gd name="T0" fmla="*/ 0 w 1105"/>
                <a:gd name="T1" fmla="*/ 0 h 303"/>
                <a:gd name="T2" fmla="*/ 15 w 1105"/>
                <a:gd name="T3" fmla="*/ 65 h 303"/>
                <a:gd name="T4" fmla="*/ 28 w 1105"/>
                <a:gd name="T5" fmla="*/ 115 h 303"/>
                <a:gd name="T6" fmla="*/ 40 w 1105"/>
                <a:gd name="T7" fmla="*/ 152 h 303"/>
                <a:gd name="T8" fmla="*/ 78 w 1105"/>
                <a:gd name="T9" fmla="*/ 190 h 303"/>
                <a:gd name="T10" fmla="*/ 115 w 1105"/>
                <a:gd name="T11" fmla="*/ 215 h 303"/>
                <a:gd name="T12" fmla="*/ 153 w 1105"/>
                <a:gd name="T13" fmla="*/ 227 h 303"/>
                <a:gd name="T14" fmla="*/ 190 w 1105"/>
                <a:gd name="T15" fmla="*/ 240 h 303"/>
                <a:gd name="T16" fmla="*/ 240 w 1105"/>
                <a:gd name="T17" fmla="*/ 240 h 303"/>
                <a:gd name="T18" fmla="*/ 278 w 1105"/>
                <a:gd name="T19" fmla="*/ 252 h 303"/>
                <a:gd name="T20" fmla="*/ 316 w 1105"/>
                <a:gd name="T21" fmla="*/ 265 h 303"/>
                <a:gd name="T22" fmla="*/ 353 w 1105"/>
                <a:gd name="T23" fmla="*/ 265 h 303"/>
                <a:gd name="T24" fmla="*/ 391 w 1105"/>
                <a:gd name="T25" fmla="*/ 277 h 303"/>
                <a:gd name="T26" fmla="*/ 441 w 1105"/>
                <a:gd name="T27" fmla="*/ 290 h 303"/>
                <a:gd name="T28" fmla="*/ 478 w 1105"/>
                <a:gd name="T29" fmla="*/ 290 h 303"/>
                <a:gd name="T30" fmla="*/ 516 w 1105"/>
                <a:gd name="T31" fmla="*/ 290 h 303"/>
                <a:gd name="T32" fmla="*/ 566 w 1105"/>
                <a:gd name="T33" fmla="*/ 302 h 303"/>
                <a:gd name="T34" fmla="*/ 603 w 1105"/>
                <a:gd name="T35" fmla="*/ 302 h 303"/>
                <a:gd name="T36" fmla="*/ 641 w 1105"/>
                <a:gd name="T37" fmla="*/ 302 h 303"/>
                <a:gd name="T38" fmla="*/ 678 w 1105"/>
                <a:gd name="T39" fmla="*/ 302 h 303"/>
                <a:gd name="T40" fmla="*/ 716 w 1105"/>
                <a:gd name="T41" fmla="*/ 302 h 303"/>
                <a:gd name="T42" fmla="*/ 753 w 1105"/>
                <a:gd name="T43" fmla="*/ 302 h 303"/>
                <a:gd name="T44" fmla="*/ 803 w 1105"/>
                <a:gd name="T45" fmla="*/ 290 h 303"/>
                <a:gd name="T46" fmla="*/ 841 w 1105"/>
                <a:gd name="T47" fmla="*/ 290 h 303"/>
                <a:gd name="T48" fmla="*/ 878 w 1105"/>
                <a:gd name="T49" fmla="*/ 277 h 303"/>
                <a:gd name="T50" fmla="*/ 916 w 1105"/>
                <a:gd name="T51" fmla="*/ 265 h 303"/>
                <a:gd name="T52" fmla="*/ 953 w 1105"/>
                <a:gd name="T53" fmla="*/ 252 h 303"/>
                <a:gd name="T54" fmla="*/ 991 w 1105"/>
                <a:gd name="T55" fmla="*/ 227 h 303"/>
                <a:gd name="T56" fmla="*/ 1028 w 1105"/>
                <a:gd name="T57" fmla="*/ 202 h 303"/>
                <a:gd name="T58" fmla="*/ 1053 w 1105"/>
                <a:gd name="T59" fmla="*/ 165 h 303"/>
                <a:gd name="T60" fmla="*/ 1078 w 1105"/>
                <a:gd name="T61" fmla="*/ 127 h 303"/>
                <a:gd name="T62" fmla="*/ 1103 w 1105"/>
                <a:gd name="T63" fmla="*/ 90 h 303"/>
                <a:gd name="T64" fmla="*/ 1104 w 1105"/>
                <a:gd name="T65" fmla="*/ 4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5" h="303">
                  <a:moveTo>
                    <a:pt x="0" y="0"/>
                  </a:moveTo>
                  <a:lnTo>
                    <a:pt x="15" y="65"/>
                  </a:lnTo>
                  <a:lnTo>
                    <a:pt x="28" y="115"/>
                  </a:lnTo>
                  <a:lnTo>
                    <a:pt x="40" y="152"/>
                  </a:lnTo>
                  <a:lnTo>
                    <a:pt x="78" y="190"/>
                  </a:lnTo>
                  <a:lnTo>
                    <a:pt x="115" y="215"/>
                  </a:lnTo>
                  <a:lnTo>
                    <a:pt x="153" y="227"/>
                  </a:lnTo>
                  <a:lnTo>
                    <a:pt x="190" y="240"/>
                  </a:lnTo>
                  <a:lnTo>
                    <a:pt x="240" y="240"/>
                  </a:lnTo>
                  <a:lnTo>
                    <a:pt x="278" y="252"/>
                  </a:lnTo>
                  <a:lnTo>
                    <a:pt x="316" y="265"/>
                  </a:lnTo>
                  <a:lnTo>
                    <a:pt x="353" y="265"/>
                  </a:lnTo>
                  <a:lnTo>
                    <a:pt x="391" y="277"/>
                  </a:lnTo>
                  <a:lnTo>
                    <a:pt x="441" y="290"/>
                  </a:lnTo>
                  <a:lnTo>
                    <a:pt x="478" y="290"/>
                  </a:lnTo>
                  <a:lnTo>
                    <a:pt x="516" y="290"/>
                  </a:lnTo>
                  <a:lnTo>
                    <a:pt x="566" y="302"/>
                  </a:lnTo>
                  <a:lnTo>
                    <a:pt x="603" y="302"/>
                  </a:lnTo>
                  <a:lnTo>
                    <a:pt x="641" y="302"/>
                  </a:lnTo>
                  <a:lnTo>
                    <a:pt x="678" y="302"/>
                  </a:lnTo>
                  <a:lnTo>
                    <a:pt x="716" y="302"/>
                  </a:lnTo>
                  <a:lnTo>
                    <a:pt x="753" y="302"/>
                  </a:lnTo>
                  <a:lnTo>
                    <a:pt x="803" y="290"/>
                  </a:lnTo>
                  <a:lnTo>
                    <a:pt x="841" y="290"/>
                  </a:lnTo>
                  <a:lnTo>
                    <a:pt x="878" y="277"/>
                  </a:lnTo>
                  <a:lnTo>
                    <a:pt x="916" y="265"/>
                  </a:lnTo>
                  <a:lnTo>
                    <a:pt x="953" y="252"/>
                  </a:lnTo>
                  <a:lnTo>
                    <a:pt x="991" y="227"/>
                  </a:lnTo>
                  <a:lnTo>
                    <a:pt x="1028" y="202"/>
                  </a:lnTo>
                  <a:lnTo>
                    <a:pt x="1053" y="165"/>
                  </a:lnTo>
                  <a:lnTo>
                    <a:pt x="1078" y="127"/>
                  </a:lnTo>
                  <a:lnTo>
                    <a:pt x="1103" y="90"/>
                  </a:lnTo>
                  <a:lnTo>
                    <a:pt x="1104"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29" name="Freeform 41"/>
            <p:cNvSpPr>
              <a:spLocks/>
            </p:cNvSpPr>
            <p:nvPr/>
          </p:nvSpPr>
          <p:spPr bwMode="auto">
            <a:xfrm>
              <a:off x="1152" y="2832"/>
              <a:ext cx="1441" cy="341"/>
            </a:xfrm>
            <a:custGeom>
              <a:avLst/>
              <a:gdLst>
                <a:gd name="T0" fmla="*/ 0 w 1441"/>
                <a:gd name="T1" fmla="*/ 0 h 341"/>
                <a:gd name="T2" fmla="*/ 28 w 1441"/>
                <a:gd name="T3" fmla="*/ 65 h 341"/>
                <a:gd name="T4" fmla="*/ 53 w 1441"/>
                <a:gd name="T5" fmla="*/ 102 h 341"/>
                <a:gd name="T6" fmla="*/ 90 w 1441"/>
                <a:gd name="T7" fmla="*/ 127 h 341"/>
                <a:gd name="T8" fmla="*/ 128 w 1441"/>
                <a:gd name="T9" fmla="*/ 152 h 341"/>
                <a:gd name="T10" fmla="*/ 165 w 1441"/>
                <a:gd name="T11" fmla="*/ 177 h 341"/>
                <a:gd name="T12" fmla="*/ 228 w 1441"/>
                <a:gd name="T13" fmla="*/ 202 h 341"/>
                <a:gd name="T14" fmla="*/ 265 w 1441"/>
                <a:gd name="T15" fmla="*/ 227 h 341"/>
                <a:gd name="T16" fmla="*/ 315 w 1441"/>
                <a:gd name="T17" fmla="*/ 240 h 341"/>
                <a:gd name="T18" fmla="*/ 365 w 1441"/>
                <a:gd name="T19" fmla="*/ 265 h 341"/>
                <a:gd name="T20" fmla="*/ 415 w 1441"/>
                <a:gd name="T21" fmla="*/ 277 h 341"/>
                <a:gd name="T22" fmla="*/ 453 w 1441"/>
                <a:gd name="T23" fmla="*/ 302 h 341"/>
                <a:gd name="T24" fmla="*/ 503 w 1441"/>
                <a:gd name="T25" fmla="*/ 315 h 341"/>
                <a:gd name="T26" fmla="*/ 553 w 1441"/>
                <a:gd name="T27" fmla="*/ 327 h 341"/>
                <a:gd name="T28" fmla="*/ 603 w 1441"/>
                <a:gd name="T29" fmla="*/ 340 h 341"/>
                <a:gd name="T30" fmla="*/ 653 w 1441"/>
                <a:gd name="T31" fmla="*/ 340 h 341"/>
                <a:gd name="T32" fmla="*/ 690 w 1441"/>
                <a:gd name="T33" fmla="*/ 340 h 341"/>
                <a:gd name="T34" fmla="*/ 728 w 1441"/>
                <a:gd name="T35" fmla="*/ 340 h 341"/>
                <a:gd name="T36" fmla="*/ 778 w 1441"/>
                <a:gd name="T37" fmla="*/ 340 h 341"/>
                <a:gd name="T38" fmla="*/ 815 w 1441"/>
                <a:gd name="T39" fmla="*/ 340 h 341"/>
                <a:gd name="T40" fmla="*/ 865 w 1441"/>
                <a:gd name="T41" fmla="*/ 340 h 341"/>
                <a:gd name="T42" fmla="*/ 903 w 1441"/>
                <a:gd name="T43" fmla="*/ 340 h 341"/>
                <a:gd name="T44" fmla="*/ 940 w 1441"/>
                <a:gd name="T45" fmla="*/ 327 h 341"/>
                <a:gd name="T46" fmla="*/ 978 w 1441"/>
                <a:gd name="T47" fmla="*/ 315 h 341"/>
                <a:gd name="T48" fmla="*/ 1015 w 1441"/>
                <a:gd name="T49" fmla="*/ 302 h 341"/>
                <a:gd name="T50" fmla="*/ 1053 w 1441"/>
                <a:gd name="T51" fmla="*/ 290 h 341"/>
                <a:gd name="T52" fmla="*/ 1090 w 1441"/>
                <a:gd name="T53" fmla="*/ 277 h 341"/>
                <a:gd name="T54" fmla="*/ 1128 w 1441"/>
                <a:gd name="T55" fmla="*/ 265 h 341"/>
                <a:gd name="T56" fmla="*/ 1165 w 1441"/>
                <a:gd name="T57" fmla="*/ 252 h 341"/>
                <a:gd name="T58" fmla="*/ 1203 w 1441"/>
                <a:gd name="T59" fmla="*/ 227 h 341"/>
                <a:gd name="T60" fmla="*/ 1240 w 1441"/>
                <a:gd name="T61" fmla="*/ 215 h 341"/>
                <a:gd name="T62" fmla="*/ 1303 w 1441"/>
                <a:gd name="T63" fmla="*/ 190 h 341"/>
                <a:gd name="T64" fmla="*/ 1365 w 1441"/>
                <a:gd name="T65" fmla="*/ 177 h 341"/>
                <a:gd name="T66" fmla="*/ 1403 w 1441"/>
                <a:gd name="T67" fmla="*/ 165 h 341"/>
                <a:gd name="T68" fmla="*/ 1415 w 1441"/>
                <a:gd name="T69" fmla="*/ 127 h 341"/>
                <a:gd name="T70" fmla="*/ 1428 w 1441"/>
                <a:gd name="T71" fmla="*/ 90 h 341"/>
                <a:gd name="T72" fmla="*/ 1440 w 1441"/>
                <a:gd name="T73" fmla="*/ 4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1" h="341">
                  <a:moveTo>
                    <a:pt x="0" y="0"/>
                  </a:moveTo>
                  <a:lnTo>
                    <a:pt x="28" y="65"/>
                  </a:lnTo>
                  <a:lnTo>
                    <a:pt x="53" y="102"/>
                  </a:lnTo>
                  <a:lnTo>
                    <a:pt x="90" y="127"/>
                  </a:lnTo>
                  <a:lnTo>
                    <a:pt x="128" y="152"/>
                  </a:lnTo>
                  <a:lnTo>
                    <a:pt x="165" y="177"/>
                  </a:lnTo>
                  <a:lnTo>
                    <a:pt x="228" y="202"/>
                  </a:lnTo>
                  <a:lnTo>
                    <a:pt x="265" y="227"/>
                  </a:lnTo>
                  <a:lnTo>
                    <a:pt x="315" y="240"/>
                  </a:lnTo>
                  <a:lnTo>
                    <a:pt x="365" y="265"/>
                  </a:lnTo>
                  <a:lnTo>
                    <a:pt x="415" y="277"/>
                  </a:lnTo>
                  <a:lnTo>
                    <a:pt x="453" y="302"/>
                  </a:lnTo>
                  <a:lnTo>
                    <a:pt x="503" y="315"/>
                  </a:lnTo>
                  <a:lnTo>
                    <a:pt x="553" y="327"/>
                  </a:lnTo>
                  <a:lnTo>
                    <a:pt x="603" y="340"/>
                  </a:lnTo>
                  <a:lnTo>
                    <a:pt x="653" y="340"/>
                  </a:lnTo>
                  <a:lnTo>
                    <a:pt x="690" y="340"/>
                  </a:lnTo>
                  <a:lnTo>
                    <a:pt x="728" y="340"/>
                  </a:lnTo>
                  <a:lnTo>
                    <a:pt x="778" y="340"/>
                  </a:lnTo>
                  <a:lnTo>
                    <a:pt x="815" y="340"/>
                  </a:lnTo>
                  <a:lnTo>
                    <a:pt x="865" y="340"/>
                  </a:lnTo>
                  <a:lnTo>
                    <a:pt x="903" y="340"/>
                  </a:lnTo>
                  <a:lnTo>
                    <a:pt x="940" y="327"/>
                  </a:lnTo>
                  <a:lnTo>
                    <a:pt x="978" y="315"/>
                  </a:lnTo>
                  <a:lnTo>
                    <a:pt x="1015" y="302"/>
                  </a:lnTo>
                  <a:lnTo>
                    <a:pt x="1053" y="290"/>
                  </a:lnTo>
                  <a:lnTo>
                    <a:pt x="1090" y="277"/>
                  </a:lnTo>
                  <a:lnTo>
                    <a:pt x="1128" y="265"/>
                  </a:lnTo>
                  <a:lnTo>
                    <a:pt x="1165" y="252"/>
                  </a:lnTo>
                  <a:lnTo>
                    <a:pt x="1203" y="227"/>
                  </a:lnTo>
                  <a:lnTo>
                    <a:pt x="1240" y="215"/>
                  </a:lnTo>
                  <a:lnTo>
                    <a:pt x="1303" y="190"/>
                  </a:lnTo>
                  <a:lnTo>
                    <a:pt x="1365" y="177"/>
                  </a:lnTo>
                  <a:lnTo>
                    <a:pt x="1403" y="165"/>
                  </a:lnTo>
                  <a:lnTo>
                    <a:pt x="1415" y="127"/>
                  </a:lnTo>
                  <a:lnTo>
                    <a:pt x="1428" y="90"/>
                  </a:lnTo>
                  <a:lnTo>
                    <a:pt x="1440"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0" name="Freeform 42"/>
            <p:cNvSpPr>
              <a:spLocks/>
            </p:cNvSpPr>
            <p:nvPr/>
          </p:nvSpPr>
          <p:spPr bwMode="auto">
            <a:xfrm>
              <a:off x="1344" y="2832"/>
              <a:ext cx="1873" cy="441"/>
            </a:xfrm>
            <a:custGeom>
              <a:avLst/>
              <a:gdLst>
                <a:gd name="T0" fmla="*/ 0 w 1873"/>
                <a:gd name="T1" fmla="*/ 0 h 441"/>
                <a:gd name="T2" fmla="*/ 61 w 1873"/>
                <a:gd name="T3" fmla="*/ 15 h 441"/>
                <a:gd name="T4" fmla="*/ 111 w 1873"/>
                <a:gd name="T5" fmla="*/ 52 h 441"/>
                <a:gd name="T6" fmla="*/ 148 w 1873"/>
                <a:gd name="T7" fmla="*/ 77 h 441"/>
                <a:gd name="T8" fmla="*/ 186 w 1873"/>
                <a:gd name="T9" fmla="*/ 115 h 441"/>
                <a:gd name="T10" fmla="*/ 223 w 1873"/>
                <a:gd name="T11" fmla="*/ 152 h 441"/>
                <a:gd name="T12" fmla="*/ 261 w 1873"/>
                <a:gd name="T13" fmla="*/ 190 h 441"/>
                <a:gd name="T14" fmla="*/ 311 w 1873"/>
                <a:gd name="T15" fmla="*/ 240 h 441"/>
                <a:gd name="T16" fmla="*/ 348 w 1873"/>
                <a:gd name="T17" fmla="*/ 265 h 441"/>
                <a:gd name="T18" fmla="*/ 398 w 1873"/>
                <a:gd name="T19" fmla="*/ 302 h 441"/>
                <a:gd name="T20" fmla="*/ 436 w 1873"/>
                <a:gd name="T21" fmla="*/ 327 h 441"/>
                <a:gd name="T22" fmla="*/ 473 w 1873"/>
                <a:gd name="T23" fmla="*/ 352 h 441"/>
                <a:gd name="T24" fmla="*/ 511 w 1873"/>
                <a:gd name="T25" fmla="*/ 365 h 441"/>
                <a:gd name="T26" fmla="*/ 561 w 1873"/>
                <a:gd name="T27" fmla="*/ 390 h 441"/>
                <a:gd name="T28" fmla="*/ 611 w 1873"/>
                <a:gd name="T29" fmla="*/ 402 h 441"/>
                <a:gd name="T30" fmla="*/ 648 w 1873"/>
                <a:gd name="T31" fmla="*/ 415 h 441"/>
                <a:gd name="T32" fmla="*/ 686 w 1873"/>
                <a:gd name="T33" fmla="*/ 427 h 441"/>
                <a:gd name="T34" fmla="*/ 736 w 1873"/>
                <a:gd name="T35" fmla="*/ 440 h 441"/>
                <a:gd name="T36" fmla="*/ 786 w 1873"/>
                <a:gd name="T37" fmla="*/ 440 h 441"/>
                <a:gd name="T38" fmla="*/ 836 w 1873"/>
                <a:gd name="T39" fmla="*/ 440 h 441"/>
                <a:gd name="T40" fmla="*/ 886 w 1873"/>
                <a:gd name="T41" fmla="*/ 440 h 441"/>
                <a:gd name="T42" fmla="*/ 923 w 1873"/>
                <a:gd name="T43" fmla="*/ 440 h 441"/>
                <a:gd name="T44" fmla="*/ 961 w 1873"/>
                <a:gd name="T45" fmla="*/ 440 h 441"/>
                <a:gd name="T46" fmla="*/ 998 w 1873"/>
                <a:gd name="T47" fmla="*/ 440 h 441"/>
                <a:gd name="T48" fmla="*/ 1048 w 1873"/>
                <a:gd name="T49" fmla="*/ 427 h 441"/>
                <a:gd name="T50" fmla="*/ 1098 w 1873"/>
                <a:gd name="T51" fmla="*/ 427 h 441"/>
                <a:gd name="T52" fmla="*/ 1136 w 1873"/>
                <a:gd name="T53" fmla="*/ 427 h 441"/>
                <a:gd name="T54" fmla="*/ 1198 w 1873"/>
                <a:gd name="T55" fmla="*/ 415 h 441"/>
                <a:gd name="T56" fmla="*/ 1236 w 1873"/>
                <a:gd name="T57" fmla="*/ 415 h 441"/>
                <a:gd name="T58" fmla="*/ 1273 w 1873"/>
                <a:gd name="T59" fmla="*/ 415 h 441"/>
                <a:gd name="T60" fmla="*/ 1311 w 1873"/>
                <a:gd name="T61" fmla="*/ 402 h 441"/>
                <a:gd name="T62" fmla="*/ 1348 w 1873"/>
                <a:gd name="T63" fmla="*/ 402 h 441"/>
                <a:gd name="T64" fmla="*/ 1386 w 1873"/>
                <a:gd name="T65" fmla="*/ 402 h 441"/>
                <a:gd name="T66" fmla="*/ 1436 w 1873"/>
                <a:gd name="T67" fmla="*/ 390 h 441"/>
                <a:gd name="T68" fmla="*/ 1473 w 1873"/>
                <a:gd name="T69" fmla="*/ 377 h 441"/>
                <a:gd name="T70" fmla="*/ 1511 w 1873"/>
                <a:gd name="T71" fmla="*/ 365 h 441"/>
                <a:gd name="T72" fmla="*/ 1549 w 1873"/>
                <a:gd name="T73" fmla="*/ 352 h 441"/>
                <a:gd name="T74" fmla="*/ 1586 w 1873"/>
                <a:gd name="T75" fmla="*/ 340 h 441"/>
                <a:gd name="T76" fmla="*/ 1624 w 1873"/>
                <a:gd name="T77" fmla="*/ 315 h 441"/>
                <a:gd name="T78" fmla="*/ 1661 w 1873"/>
                <a:gd name="T79" fmla="*/ 302 h 441"/>
                <a:gd name="T80" fmla="*/ 1699 w 1873"/>
                <a:gd name="T81" fmla="*/ 265 h 441"/>
                <a:gd name="T82" fmla="*/ 1736 w 1873"/>
                <a:gd name="T83" fmla="*/ 240 h 441"/>
                <a:gd name="T84" fmla="*/ 1774 w 1873"/>
                <a:gd name="T85" fmla="*/ 215 h 441"/>
                <a:gd name="T86" fmla="*/ 1811 w 1873"/>
                <a:gd name="T87" fmla="*/ 190 h 441"/>
                <a:gd name="T88" fmla="*/ 1836 w 1873"/>
                <a:gd name="T89" fmla="*/ 152 h 441"/>
                <a:gd name="T90" fmla="*/ 1849 w 1873"/>
                <a:gd name="T91" fmla="*/ 115 h 441"/>
                <a:gd name="T92" fmla="*/ 1861 w 1873"/>
                <a:gd name="T93" fmla="*/ 77 h 441"/>
                <a:gd name="T94" fmla="*/ 1872 w 1873"/>
                <a:gd name="T95" fmla="*/ 4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3" h="441">
                  <a:moveTo>
                    <a:pt x="0" y="0"/>
                  </a:moveTo>
                  <a:lnTo>
                    <a:pt x="61" y="15"/>
                  </a:lnTo>
                  <a:lnTo>
                    <a:pt x="111" y="52"/>
                  </a:lnTo>
                  <a:lnTo>
                    <a:pt x="148" y="77"/>
                  </a:lnTo>
                  <a:lnTo>
                    <a:pt x="186" y="115"/>
                  </a:lnTo>
                  <a:lnTo>
                    <a:pt x="223" y="152"/>
                  </a:lnTo>
                  <a:lnTo>
                    <a:pt x="261" y="190"/>
                  </a:lnTo>
                  <a:lnTo>
                    <a:pt x="311" y="240"/>
                  </a:lnTo>
                  <a:lnTo>
                    <a:pt x="348" y="265"/>
                  </a:lnTo>
                  <a:lnTo>
                    <a:pt x="398" y="302"/>
                  </a:lnTo>
                  <a:lnTo>
                    <a:pt x="436" y="327"/>
                  </a:lnTo>
                  <a:lnTo>
                    <a:pt x="473" y="352"/>
                  </a:lnTo>
                  <a:lnTo>
                    <a:pt x="511" y="365"/>
                  </a:lnTo>
                  <a:lnTo>
                    <a:pt x="561" y="390"/>
                  </a:lnTo>
                  <a:lnTo>
                    <a:pt x="611" y="402"/>
                  </a:lnTo>
                  <a:lnTo>
                    <a:pt x="648" y="415"/>
                  </a:lnTo>
                  <a:lnTo>
                    <a:pt x="686" y="427"/>
                  </a:lnTo>
                  <a:lnTo>
                    <a:pt x="736" y="440"/>
                  </a:lnTo>
                  <a:lnTo>
                    <a:pt x="786" y="440"/>
                  </a:lnTo>
                  <a:lnTo>
                    <a:pt x="836" y="440"/>
                  </a:lnTo>
                  <a:lnTo>
                    <a:pt x="886" y="440"/>
                  </a:lnTo>
                  <a:lnTo>
                    <a:pt x="923" y="440"/>
                  </a:lnTo>
                  <a:lnTo>
                    <a:pt x="961" y="440"/>
                  </a:lnTo>
                  <a:lnTo>
                    <a:pt x="998" y="440"/>
                  </a:lnTo>
                  <a:lnTo>
                    <a:pt x="1048" y="427"/>
                  </a:lnTo>
                  <a:lnTo>
                    <a:pt x="1098" y="427"/>
                  </a:lnTo>
                  <a:lnTo>
                    <a:pt x="1136" y="427"/>
                  </a:lnTo>
                  <a:lnTo>
                    <a:pt x="1198" y="415"/>
                  </a:lnTo>
                  <a:lnTo>
                    <a:pt x="1236" y="415"/>
                  </a:lnTo>
                  <a:lnTo>
                    <a:pt x="1273" y="415"/>
                  </a:lnTo>
                  <a:lnTo>
                    <a:pt x="1311" y="402"/>
                  </a:lnTo>
                  <a:lnTo>
                    <a:pt x="1348" y="402"/>
                  </a:lnTo>
                  <a:lnTo>
                    <a:pt x="1386" y="402"/>
                  </a:lnTo>
                  <a:lnTo>
                    <a:pt x="1436" y="390"/>
                  </a:lnTo>
                  <a:lnTo>
                    <a:pt x="1473" y="377"/>
                  </a:lnTo>
                  <a:lnTo>
                    <a:pt x="1511" y="365"/>
                  </a:lnTo>
                  <a:lnTo>
                    <a:pt x="1549" y="352"/>
                  </a:lnTo>
                  <a:lnTo>
                    <a:pt x="1586" y="340"/>
                  </a:lnTo>
                  <a:lnTo>
                    <a:pt x="1624" y="315"/>
                  </a:lnTo>
                  <a:lnTo>
                    <a:pt x="1661" y="302"/>
                  </a:lnTo>
                  <a:lnTo>
                    <a:pt x="1699" y="265"/>
                  </a:lnTo>
                  <a:lnTo>
                    <a:pt x="1736" y="240"/>
                  </a:lnTo>
                  <a:lnTo>
                    <a:pt x="1774" y="215"/>
                  </a:lnTo>
                  <a:lnTo>
                    <a:pt x="1811" y="190"/>
                  </a:lnTo>
                  <a:lnTo>
                    <a:pt x="1836" y="152"/>
                  </a:lnTo>
                  <a:lnTo>
                    <a:pt x="1849" y="115"/>
                  </a:lnTo>
                  <a:lnTo>
                    <a:pt x="1861" y="77"/>
                  </a:lnTo>
                  <a:lnTo>
                    <a:pt x="1872"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1" name="Freeform 43"/>
            <p:cNvSpPr>
              <a:spLocks/>
            </p:cNvSpPr>
            <p:nvPr/>
          </p:nvSpPr>
          <p:spPr bwMode="auto">
            <a:xfrm>
              <a:off x="1632" y="2832"/>
              <a:ext cx="2209" cy="403"/>
            </a:xfrm>
            <a:custGeom>
              <a:avLst/>
              <a:gdLst>
                <a:gd name="T0" fmla="*/ 0 w 2209"/>
                <a:gd name="T1" fmla="*/ 0 h 403"/>
                <a:gd name="T2" fmla="*/ 10 w 2209"/>
                <a:gd name="T3" fmla="*/ 52 h 403"/>
                <a:gd name="T4" fmla="*/ 23 w 2209"/>
                <a:gd name="T5" fmla="*/ 90 h 403"/>
                <a:gd name="T6" fmla="*/ 35 w 2209"/>
                <a:gd name="T7" fmla="*/ 127 h 403"/>
                <a:gd name="T8" fmla="*/ 60 w 2209"/>
                <a:gd name="T9" fmla="*/ 165 h 403"/>
                <a:gd name="T10" fmla="*/ 98 w 2209"/>
                <a:gd name="T11" fmla="*/ 202 h 403"/>
                <a:gd name="T12" fmla="*/ 135 w 2209"/>
                <a:gd name="T13" fmla="*/ 227 h 403"/>
                <a:gd name="T14" fmla="*/ 173 w 2209"/>
                <a:gd name="T15" fmla="*/ 265 h 403"/>
                <a:gd name="T16" fmla="*/ 210 w 2209"/>
                <a:gd name="T17" fmla="*/ 290 h 403"/>
                <a:gd name="T18" fmla="*/ 248 w 2209"/>
                <a:gd name="T19" fmla="*/ 302 h 403"/>
                <a:gd name="T20" fmla="*/ 285 w 2209"/>
                <a:gd name="T21" fmla="*/ 327 h 403"/>
                <a:gd name="T22" fmla="*/ 323 w 2209"/>
                <a:gd name="T23" fmla="*/ 352 h 403"/>
                <a:gd name="T24" fmla="*/ 360 w 2209"/>
                <a:gd name="T25" fmla="*/ 365 h 403"/>
                <a:gd name="T26" fmla="*/ 398 w 2209"/>
                <a:gd name="T27" fmla="*/ 377 h 403"/>
                <a:gd name="T28" fmla="*/ 448 w 2209"/>
                <a:gd name="T29" fmla="*/ 377 h 403"/>
                <a:gd name="T30" fmla="*/ 485 w 2209"/>
                <a:gd name="T31" fmla="*/ 390 h 403"/>
                <a:gd name="T32" fmla="*/ 523 w 2209"/>
                <a:gd name="T33" fmla="*/ 390 h 403"/>
                <a:gd name="T34" fmla="*/ 585 w 2209"/>
                <a:gd name="T35" fmla="*/ 390 h 403"/>
                <a:gd name="T36" fmla="*/ 623 w 2209"/>
                <a:gd name="T37" fmla="*/ 390 h 403"/>
                <a:gd name="T38" fmla="*/ 673 w 2209"/>
                <a:gd name="T39" fmla="*/ 390 h 403"/>
                <a:gd name="T40" fmla="*/ 723 w 2209"/>
                <a:gd name="T41" fmla="*/ 402 h 403"/>
                <a:gd name="T42" fmla="*/ 760 w 2209"/>
                <a:gd name="T43" fmla="*/ 402 h 403"/>
                <a:gd name="T44" fmla="*/ 798 w 2209"/>
                <a:gd name="T45" fmla="*/ 402 h 403"/>
                <a:gd name="T46" fmla="*/ 835 w 2209"/>
                <a:gd name="T47" fmla="*/ 402 h 403"/>
                <a:gd name="T48" fmla="*/ 873 w 2209"/>
                <a:gd name="T49" fmla="*/ 402 h 403"/>
                <a:gd name="T50" fmla="*/ 910 w 2209"/>
                <a:gd name="T51" fmla="*/ 402 h 403"/>
                <a:gd name="T52" fmla="*/ 948 w 2209"/>
                <a:gd name="T53" fmla="*/ 402 h 403"/>
                <a:gd name="T54" fmla="*/ 985 w 2209"/>
                <a:gd name="T55" fmla="*/ 402 h 403"/>
                <a:gd name="T56" fmla="*/ 1035 w 2209"/>
                <a:gd name="T57" fmla="*/ 402 h 403"/>
                <a:gd name="T58" fmla="*/ 1085 w 2209"/>
                <a:gd name="T59" fmla="*/ 402 h 403"/>
                <a:gd name="T60" fmla="*/ 1123 w 2209"/>
                <a:gd name="T61" fmla="*/ 402 h 403"/>
                <a:gd name="T62" fmla="*/ 1160 w 2209"/>
                <a:gd name="T63" fmla="*/ 402 h 403"/>
                <a:gd name="T64" fmla="*/ 1210 w 2209"/>
                <a:gd name="T65" fmla="*/ 402 h 403"/>
                <a:gd name="T66" fmla="*/ 1261 w 2209"/>
                <a:gd name="T67" fmla="*/ 402 h 403"/>
                <a:gd name="T68" fmla="*/ 1298 w 2209"/>
                <a:gd name="T69" fmla="*/ 402 h 403"/>
                <a:gd name="T70" fmla="*/ 1336 w 2209"/>
                <a:gd name="T71" fmla="*/ 402 h 403"/>
                <a:gd name="T72" fmla="*/ 1373 w 2209"/>
                <a:gd name="T73" fmla="*/ 402 h 403"/>
                <a:gd name="T74" fmla="*/ 1423 w 2209"/>
                <a:gd name="T75" fmla="*/ 390 h 403"/>
                <a:gd name="T76" fmla="*/ 1473 w 2209"/>
                <a:gd name="T77" fmla="*/ 390 h 403"/>
                <a:gd name="T78" fmla="*/ 1511 w 2209"/>
                <a:gd name="T79" fmla="*/ 390 h 403"/>
                <a:gd name="T80" fmla="*/ 1561 w 2209"/>
                <a:gd name="T81" fmla="*/ 390 h 403"/>
                <a:gd name="T82" fmla="*/ 1598 w 2209"/>
                <a:gd name="T83" fmla="*/ 377 h 403"/>
                <a:gd name="T84" fmla="*/ 1648 w 2209"/>
                <a:gd name="T85" fmla="*/ 377 h 403"/>
                <a:gd name="T86" fmla="*/ 1686 w 2209"/>
                <a:gd name="T87" fmla="*/ 365 h 403"/>
                <a:gd name="T88" fmla="*/ 1723 w 2209"/>
                <a:gd name="T89" fmla="*/ 365 h 403"/>
                <a:gd name="T90" fmla="*/ 1761 w 2209"/>
                <a:gd name="T91" fmla="*/ 352 h 403"/>
                <a:gd name="T92" fmla="*/ 1811 w 2209"/>
                <a:gd name="T93" fmla="*/ 340 h 403"/>
                <a:gd name="T94" fmla="*/ 1861 w 2209"/>
                <a:gd name="T95" fmla="*/ 327 h 403"/>
                <a:gd name="T96" fmla="*/ 1898 w 2209"/>
                <a:gd name="T97" fmla="*/ 315 h 403"/>
                <a:gd name="T98" fmla="*/ 1936 w 2209"/>
                <a:gd name="T99" fmla="*/ 290 h 403"/>
                <a:gd name="T100" fmla="*/ 1973 w 2209"/>
                <a:gd name="T101" fmla="*/ 265 h 403"/>
                <a:gd name="T102" fmla="*/ 2011 w 2209"/>
                <a:gd name="T103" fmla="*/ 240 h 403"/>
                <a:gd name="T104" fmla="*/ 2048 w 2209"/>
                <a:gd name="T105" fmla="*/ 215 h 403"/>
                <a:gd name="T106" fmla="*/ 2086 w 2209"/>
                <a:gd name="T107" fmla="*/ 190 h 403"/>
                <a:gd name="T108" fmla="*/ 2123 w 2209"/>
                <a:gd name="T109" fmla="*/ 165 h 403"/>
                <a:gd name="T110" fmla="*/ 2161 w 2209"/>
                <a:gd name="T111" fmla="*/ 140 h 403"/>
                <a:gd name="T112" fmla="*/ 2186 w 2209"/>
                <a:gd name="T113" fmla="*/ 102 h 403"/>
                <a:gd name="T114" fmla="*/ 2198 w 2209"/>
                <a:gd name="T115" fmla="*/ 65 h 403"/>
                <a:gd name="T116" fmla="*/ 2208 w 2209"/>
                <a:gd name="T117"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9" h="403">
                  <a:moveTo>
                    <a:pt x="0" y="0"/>
                  </a:moveTo>
                  <a:lnTo>
                    <a:pt x="10" y="52"/>
                  </a:lnTo>
                  <a:lnTo>
                    <a:pt x="23" y="90"/>
                  </a:lnTo>
                  <a:lnTo>
                    <a:pt x="35" y="127"/>
                  </a:lnTo>
                  <a:lnTo>
                    <a:pt x="60" y="165"/>
                  </a:lnTo>
                  <a:lnTo>
                    <a:pt x="98" y="202"/>
                  </a:lnTo>
                  <a:lnTo>
                    <a:pt x="135" y="227"/>
                  </a:lnTo>
                  <a:lnTo>
                    <a:pt x="173" y="265"/>
                  </a:lnTo>
                  <a:lnTo>
                    <a:pt x="210" y="290"/>
                  </a:lnTo>
                  <a:lnTo>
                    <a:pt x="248" y="302"/>
                  </a:lnTo>
                  <a:lnTo>
                    <a:pt x="285" y="327"/>
                  </a:lnTo>
                  <a:lnTo>
                    <a:pt x="323" y="352"/>
                  </a:lnTo>
                  <a:lnTo>
                    <a:pt x="360" y="365"/>
                  </a:lnTo>
                  <a:lnTo>
                    <a:pt x="398" y="377"/>
                  </a:lnTo>
                  <a:lnTo>
                    <a:pt x="448" y="377"/>
                  </a:lnTo>
                  <a:lnTo>
                    <a:pt x="485" y="390"/>
                  </a:lnTo>
                  <a:lnTo>
                    <a:pt x="523" y="390"/>
                  </a:lnTo>
                  <a:lnTo>
                    <a:pt x="585" y="390"/>
                  </a:lnTo>
                  <a:lnTo>
                    <a:pt x="623" y="390"/>
                  </a:lnTo>
                  <a:lnTo>
                    <a:pt x="673" y="390"/>
                  </a:lnTo>
                  <a:lnTo>
                    <a:pt x="723" y="402"/>
                  </a:lnTo>
                  <a:lnTo>
                    <a:pt x="760" y="402"/>
                  </a:lnTo>
                  <a:lnTo>
                    <a:pt x="798" y="402"/>
                  </a:lnTo>
                  <a:lnTo>
                    <a:pt x="835" y="402"/>
                  </a:lnTo>
                  <a:lnTo>
                    <a:pt x="873" y="402"/>
                  </a:lnTo>
                  <a:lnTo>
                    <a:pt x="910" y="402"/>
                  </a:lnTo>
                  <a:lnTo>
                    <a:pt x="948" y="402"/>
                  </a:lnTo>
                  <a:lnTo>
                    <a:pt x="985" y="402"/>
                  </a:lnTo>
                  <a:lnTo>
                    <a:pt x="1035" y="402"/>
                  </a:lnTo>
                  <a:lnTo>
                    <a:pt x="1085" y="402"/>
                  </a:lnTo>
                  <a:lnTo>
                    <a:pt x="1123" y="402"/>
                  </a:lnTo>
                  <a:lnTo>
                    <a:pt x="1160" y="402"/>
                  </a:lnTo>
                  <a:lnTo>
                    <a:pt x="1210" y="402"/>
                  </a:lnTo>
                  <a:lnTo>
                    <a:pt x="1261" y="402"/>
                  </a:lnTo>
                  <a:lnTo>
                    <a:pt x="1298" y="402"/>
                  </a:lnTo>
                  <a:lnTo>
                    <a:pt x="1336" y="402"/>
                  </a:lnTo>
                  <a:lnTo>
                    <a:pt x="1373" y="402"/>
                  </a:lnTo>
                  <a:lnTo>
                    <a:pt x="1423" y="390"/>
                  </a:lnTo>
                  <a:lnTo>
                    <a:pt x="1473" y="390"/>
                  </a:lnTo>
                  <a:lnTo>
                    <a:pt x="1511" y="390"/>
                  </a:lnTo>
                  <a:lnTo>
                    <a:pt x="1561" y="390"/>
                  </a:lnTo>
                  <a:lnTo>
                    <a:pt x="1598" y="377"/>
                  </a:lnTo>
                  <a:lnTo>
                    <a:pt x="1648" y="377"/>
                  </a:lnTo>
                  <a:lnTo>
                    <a:pt x="1686" y="365"/>
                  </a:lnTo>
                  <a:lnTo>
                    <a:pt x="1723" y="365"/>
                  </a:lnTo>
                  <a:lnTo>
                    <a:pt x="1761" y="352"/>
                  </a:lnTo>
                  <a:lnTo>
                    <a:pt x="1811" y="340"/>
                  </a:lnTo>
                  <a:lnTo>
                    <a:pt x="1861" y="327"/>
                  </a:lnTo>
                  <a:lnTo>
                    <a:pt x="1898" y="315"/>
                  </a:lnTo>
                  <a:lnTo>
                    <a:pt x="1936" y="290"/>
                  </a:lnTo>
                  <a:lnTo>
                    <a:pt x="1973" y="265"/>
                  </a:lnTo>
                  <a:lnTo>
                    <a:pt x="2011" y="240"/>
                  </a:lnTo>
                  <a:lnTo>
                    <a:pt x="2048" y="215"/>
                  </a:lnTo>
                  <a:lnTo>
                    <a:pt x="2086" y="190"/>
                  </a:lnTo>
                  <a:lnTo>
                    <a:pt x="2123" y="165"/>
                  </a:lnTo>
                  <a:lnTo>
                    <a:pt x="2161" y="140"/>
                  </a:lnTo>
                  <a:lnTo>
                    <a:pt x="2186" y="102"/>
                  </a:lnTo>
                  <a:lnTo>
                    <a:pt x="2198" y="65"/>
                  </a:lnTo>
                  <a:lnTo>
                    <a:pt x="2208"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2" name="Freeform 44"/>
            <p:cNvSpPr>
              <a:spLocks/>
            </p:cNvSpPr>
            <p:nvPr/>
          </p:nvSpPr>
          <p:spPr bwMode="auto">
            <a:xfrm>
              <a:off x="1824" y="2832"/>
              <a:ext cx="2641" cy="403"/>
            </a:xfrm>
            <a:custGeom>
              <a:avLst/>
              <a:gdLst>
                <a:gd name="T0" fmla="*/ 31 w 2641"/>
                <a:gd name="T1" fmla="*/ 52 h 403"/>
                <a:gd name="T2" fmla="*/ 81 w 2641"/>
                <a:gd name="T3" fmla="*/ 115 h 403"/>
                <a:gd name="T4" fmla="*/ 156 w 2641"/>
                <a:gd name="T5" fmla="*/ 152 h 403"/>
                <a:gd name="T6" fmla="*/ 231 w 2641"/>
                <a:gd name="T7" fmla="*/ 202 h 403"/>
                <a:gd name="T8" fmla="*/ 318 w 2641"/>
                <a:gd name="T9" fmla="*/ 240 h 403"/>
                <a:gd name="T10" fmla="*/ 393 w 2641"/>
                <a:gd name="T11" fmla="*/ 277 h 403"/>
                <a:gd name="T12" fmla="*/ 481 w 2641"/>
                <a:gd name="T13" fmla="*/ 315 h 403"/>
                <a:gd name="T14" fmla="*/ 568 w 2641"/>
                <a:gd name="T15" fmla="*/ 340 h 403"/>
                <a:gd name="T16" fmla="*/ 668 w 2641"/>
                <a:gd name="T17" fmla="*/ 365 h 403"/>
                <a:gd name="T18" fmla="*/ 756 w 2641"/>
                <a:gd name="T19" fmla="*/ 390 h 403"/>
                <a:gd name="T20" fmla="*/ 831 w 2641"/>
                <a:gd name="T21" fmla="*/ 390 h 403"/>
                <a:gd name="T22" fmla="*/ 906 w 2641"/>
                <a:gd name="T23" fmla="*/ 390 h 403"/>
                <a:gd name="T24" fmla="*/ 1006 w 2641"/>
                <a:gd name="T25" fmla="*/ 402 h 403"/>
                <a:gd name="T26" fmla="*/ 1094 w 2641"/>
                <a:gd name="T27" fmla="*/ 402 h 403"/>
                <a:gd name="T28" fmla="*/ 1194 w 2641"/>
                <a:gd name="T29" fmla="*/ 402 h 403"/>
                <a:gd name="T30" fmla="*/ 1269 w 2641"/>
                <a:gd name="T31" fmla="*/ 402 h 403"/>
                <a:gd name="T32" fmla="*/ 1356 w 2641"/>
                <a:gd name="T33" fmla="*/ 402 h 403"/>
                <a:gd name="T34" fmla="*/ 1444 w 2641"/>
                <a:gd name="T35" fmla="*/ 402 h 403"/>
                <a:gd name="T36" fmla="*/ 1531 w 2641"/>
                <a:gd name="T37" fmla="*/ 402 h 403"/>
                <a:gd name="T38" fmla="*/ 1619 w 2641"/>
                <a:gd name="T39" fmla="*/ 402 h 403"/>
                <a:gd name="T40" fmla="*/ 1706 w 2641"/>
                <a:gd name="T41" fmla="*/ 402 h 403"/>
                <a:gd name="T42" fmla="*/ 1781 w 2641"/>
                <a:gd name="T43" fmla="*/ 390 h 403"/>
                <a:gd name="T44" fmla="*/ 1856 w 2641"/>
                <a:gd name="T45" fmla="*/ 377 h 403"/>
                <a:gd name="T46" fmla="*/ 1944 w 2641"/>
                <a:gd name="T47" fmla="*/ 377 h 403"/>
                <a:gd name="T48" fmla="*/ 2031 w 2641"/>
                <a:gd name="T49" fmla="*/ 365 h 403"/>
                <a:gd name="T50" fmla="*/ 2106 w 2641"/>
                <a:gd name="T51" fmla="*/ 365 h 403"/>
                <a:gd name="T52" fmla="*/ 2181 w 2641"/>
                <a:gd name="T53" fmla="*/ 340 h 403"/>
                <a:gd name="T54" fmla="*/ 2269 w 2641"/>
                <a:gd name="T55" fmla="*/ 315 h 403"/>
                <a:gd name="T56" fmla="*/ 2344 w 2641"/>
                <a:gd name="T57" fmla="*/ 277 h 403"/>
                <a:gd name="T58" fmla="*/ 2419 w 2641"/>
                <a:gd name="T59" fmla="*/ 240 h 403"/>
                <a:gd name="T60" fmla="*/ 2494 w 2641"/>
                <a:gd name="T61" fmla="*/ 190 h 403"/>
                <a:gd name="T62" fmla="*/ 2569 w 2641"/>
                <a:gd name="T63" fmla="*/ 140 h 403"/>
                <a:gd name="T64" fmla="*/ 2631 w 2641"/>
                <a:gd name="T65" fmla="*/ 6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1" h="403">
                  <a:moveTo>
                    <a:pt x="0" y="0"/>
                  </a:moveTo>
                  <a:lnTo>
                    <a:pt x="31" y="52"/>
                  </a:lnTo>
                  <a:lnTo>
                    <a:pt x="43" y="90"/>
                  </a:lnTo>
                  <a:lnTo>
                    <a:pt x="81" y="115"/>
                  </a:lnTo>
                  <a:lnTo>
                    <a:pt x="118" y="140"/>
                  </a:lnTo>
                  <a:lnTo>
                    <a:pt x="156" y="152"/>
                  </a:lnTo>
                  <a:lnTo>
                    <a:pt x="193" y="177"/>
                  </a:lnTo>
                  <a:lnTo>
                    <a:pt x="231" y="202"/>
                  </a:lnTo>
                  <a:lnTo>
                    <a:pt x="281" y="227"/>
                  </a:lnTo>
                  <a:lnTo>
                    <a:pt x="318" y="240"/>
                  </a:lnTo>
                  <a:lnTo>
                    <a:pt x="356" y="252"/>
                  </a:lnTo>
                  <a:lnTo>
                    <a:pt x="393" y="277"/>
                  </a:lnTo>
                  <a:lnTo>
                    <a:pt x="443" y="302"/>
                  </a:lnTo>
                  <a:lnTo>
                    <a:pt x="481" y="315"/>
                  </a:lnTo>
                  <a:lnTo>
                    <a:pt x="518" y="327"/>
                  </a:lnTo>
                  <a:lnTo>
                    <a:pt x="568" y="340"/>
                  </a:lnTo>
                  <a:lnTo>
                    <a:pt x="618" y="352"/>
                  </a:lnTo>
                  <a:lnTo>
                    <a:pt x="668" y="365"/>
                  </a:lnTo>
                  <a:lnTo>
                    <a:pt x="718" y="377"/>
                  </a:lnTo>
                  <a:lnTo>
                    <a:pt x="756" y="390"/>
                  </a:lnTo>
                  <a:lnTo>
                    <a:pt x="793" y="390"/>
                  </a:lnTo>
                  <a:lnTo>
                    <a:pt x="831" y="390"/>
                  </a:lnTo>
                  <a:lnTo>
                    <a:pt x="868" y="390"/>
                  </a:lnTo>
                  <a:lnTo>
                    <a:pt x="906" y="390"/>
                  </a:lnTo>
                  <a:lnTo>
                    <a:pt x="956" y="402"/>
                  </a:lnTo>
                  <a:lnTo>
                    <a:pt x="1006" y="402"/>
                  </a:lnTo>
                  <a:lnTo>
                    <a:pt x="1056" y="402"/>
                  </a:lnTo>
                  <a:lnTo>
                    <a:pt x="1094" y="402"/>
                  </a:lnTo>
                  <a:lnTo>
                    <a:pt x="1144" y="402"/>
                  </a:lnTo>
                  <a:lnTo>
                    <a:pt x="1194" y="402"/>
                  </a:lnTo>
                  <a:lnTo>
                    <a:pt x="1231" y="402"/>
                  </a:lnTo>
                  <a:lnTo>
                    <a:pt x="1269" y="402"/>
                  </a:lnTo>
                  <a:lnTo>
                    <a:pt x="1319" y="402"/>
                  </a:lnTo>
                  <a:lnTo>
                    <a:pt x="1356" y="402"/>
                  </a:lnTo>
                  <a:lnTo>
                    <a:pt x="1394" y="402"/>
                  </a:lnTo>
                  <a:lnTo>
                    <a:pt x="1444" y="402"/>
                  </a:lnTo>
                  <a:lnTo>
                    <a:pt x="1481" y="402"/>
                  </a:lnTo>
                  <a:lnTo>
                    <a:pt x="1531" y="402"/>
                  </a:lnTo>
                  <a:lnTo>
                    <a:pt x="1581" y="402"/>
                  </a:lnTo>
                  <a:lnTo>
                    <a:pt x="1619" y="402"/>
                  </a:lnTo>
                  <a:lnTo>
                    <a:pt x="1656" y="402"/>
                  </a:lnTo>
                  <a:lnTo>
                    <a:pt x="1706" y="402"/>
                  </a:lnTo>
                  <a:lnTo>
                    <a:pt x="1744" y="390"/>
                  </a:lnTo>
                  <a:lnTo>
                    <a:pt x="1781" y="390"/>
                  </a:lnTo>
                  <a:lnTo>
                    <a:pt x="1819" y="390"/>
                  </a:lnTo>
                  <a:lnTo>
                    <a:pt x="1856" y="377"/>
                  </a:lnTo>
                  <a:lnTo>
                    <a:pt x="1894" y="377"/>
                  </a:lnTo>
                  <a:lnTo>
                    <a:pt x="1944" y="377"/>
                  </a:lnTo>
                  <a:lnTo>
                    <a:pt x="1994" y="377"/>
                  </a:lnTo>
                  <a:lnTo>
                    <a:pt x="2031" y="365"/>
                  </a:lnTo>
                  <a:lnTo>
                    <a:pt x="2069" y="365"/>
                  </a:lnTo>
                  <a:lnTo>
                    <a:pt x="2106" y="365"/>
                  </a:lnTo>
                  <a:lnTo>
                    <a:pt x="2144" y="352"/>
                  </a:lnTo>
                  <a:lnTo>
                    <a:pt x="2181" y="340"/>
                  </a:lnTo>
                  <a:lnTo>
                    <a:pt x="2219" y="327"/>
                  </a:lnTo>
                  <a:lnTo>
                    <a:pt x="2269" y="315"/>
                  </a:lnTo>
                  <a:lnTo>
                    <a:pt x="2306" y="302"/>
                  </a:lnTo>
                  <a:lnTo>
                    <a:pt x="2344" y="277"/>
                  </a:lnTo>
                  <a:lnTo>
                    <a:pt x="2381" y="252"/>
                  </a:lnTo>
                  <a:lnTo>
                    <a:pt x="2419" y="240"/>
                  </a:lnTo>
                  <a:lnTo>
                    <a:pt x="2456" y="227"/>
                  </a:lnTo>
                  <a:lnTo>
                    <a:pt x="2494" y="190"/>
                  </a:lnTo>
                  <a:lnTo>
                    <a:pt x="2531" y="165"/>
                  </a:lnTo>
                  <a:lnTo>
                    <a:pt x="2569" y="140"/>
                  </a:lnTo>
                  <a:lnTo>
                    <a:pt x="2606" y="102"/>
                  </a:lnTo>
                  <a:lnTo>
                    <a:pt x="2631" y="65"/>
                  </a:lnTo>
                  <a:lnTo>
                    <a:pt x="2640"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grpSp>
      <p:sp>
        <p:nvSpPr>
          <p:cNvPr id="37934" name="Rectangle 46"/>
          <p:cNvSpPr>
            <a:spLocks noChangeArrowheads="1"/>
          </p:cNvSpPr>
          <p:nvPr/>
        </p:nvSpPr>
        <p:spPr bwMode="auto">
          <a:xfrm>
            <a:off x="3074194" y="3876676"/>
            <a:ext cx="235080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Array of Field Offsets</a:t>
            </a:r>
          </a:p>
        </p:txBody>
      </p:sp>
    </p:spTree>
    <p:extLst>
      <p:ext uri="{BB962C8B-B14F-4D97-AF65-F5344CB8AC3E}">
        <p14:creationId xmlns:p14="http://schemas.microsoft.com/office/powerpoint/2010/main" val="427274081"/>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5597"/>
            <a:ext cx="8279946" cy="387798"/>
          </a:xfrm>
        </p:spPr>
        <p:txBody>
          <a:bodyPr/>
          <a:lstStyle/>
          <a:p>
            <a:pPr algn="l"/>
            <a:r>
              <a:rPr lang="en-US" dirty="0" smtClean="0">
                <a:solidFill>
                  <a:schemeClr val="bg1"/>
                </a:solidFill>
              </a:rPr>
              <a:t>INSERT, DELETE, UPDATE</a:t>
            </a:r>
            <a:endParaRPr lang="en-US" dirty="0">
              <a:solidFill>
                <a:schemeClr val="bg1"/>
              </a:solidFill>
            </a:endParaRPr>
          </a:p>
        </p:txBody>
      </p:sp>
      <p:sp>
        <p:nvSpPr>
          <p:cNvPr id="3" name="Content Placeholder 2"/>
          <p:cNvSpPr>
            <a:spLocks noGrp="1"/>
          </p:cNvSpPr>
          <p:nvPr>
            <p:ph sz="half" idx="1"/>
          </p:nvPr>
        </p:nvSpPr>
        <p:spPr>
          <a:xfrm>
            <a:off x="457200" y="2802984"/>
            <a:ext cx="8267140" cy="1712260"/>
          </a:xfrm>
        </p:spPr>
        <p:txBody>
          <a:bodyPr/>
          <a:lstStyle/>
          <a:p>
            <a:pPr marL="0" indent="0">
              <a:buNone/>
            </a:pPr>
            <a:r>
              <a:rPr lang="en-US" dirty="0" smtClean="0"/>
              <a:t>INSERT, UPDATE and DELETE</a:t>
            </a:r>
          </a:p>
          <a:p>
            <a:pPr lvl="1"/>
            <a:r>
              <a:rPr lang="en-US" dirty="0" smtClean="0"/>
              <a:t>Is pretty straightforward for fixed length records</a:t>
            </a:r>
          </a:p>
          <a:p>
            <a:pPr lvl="1"/>
            <a:r>
              <a:rPr lang="en-US" dirty="0" smtClean="0"/>
              <a:t>But can get pretty interesting for variable length records, e.g.</a:t>
            </a:r>
          </a:p>
          <a:p>
            <a:pPr lvl="2"/>
            <a:r>
              <a:rPr lang="en-US" dirty="0" smtClean="0"/>
              <a:t>What if </a:t>
            </a:r>
            <a:r>
              <a:rPr lang="en-US" dirty="0" err="1" smtClean="0"/>
              <a:t>INSERTed</a:t>
            </a:r>
            <a:r>
              <a:rPr lang="en-US" dirty="0" smtClean="0"/>
              <a:t> R5 is bigger than E1 or E2?</a:t>
            </a:r>
          </a:p>
          <a:p>
            <a:pPr lvl="2"/>
            <a:r>
              <a:rPr lang="en-US" dirty="0" smtClean="0"/>
              <a:t>How do I expand R2?</a:t>
            </a:r>
          </a:p>
          <a:p>
            <a:pPr lvl="2"/>
            <a:r>
              <a:rPr lang="en-US" dirty="0" smtClean="0"/>
              <a:t>Deleting R2 leaves a small gap </a:t>
            </a:r>
            <a:r>
              <a:rPr lang="en-US" dirty="0" smtClean="0">
                <a:sym typeface="Wingdings"/>
              </a:rPr>
              <a:t> Fragmentation?</a:t>
            </a:r>
            <a:endParaRPr lang="en-US" dirty="0"/>
          </a:p>
        </p:txBody>
      </p:sp>
      <p:grpSp>
        <p:nvGrpSpPr>
          <p:cNvPr id="19" name="Group 18"/>
          <p:cNvGrpSpPr/>
          <p:nvPr/>
        </p:nvGrpSpPr>
        <p:grpSpPr>
          <a:xfrm>
            <a:off x="862375" y="1042416"/>
            <a:ext cx="7384104" cy="440278"/>
            <a:chOff x="983688" y="932688"/>
            <a:chExt cx="7384104" cy="440278"/>
          </a:xfrm>
        </p:grpSpPr>
        <p:sp>
          <p:nvSpPr>
            <p:cNvPr id="4" name="Rectangle 3"/>
            <p:cNvSpPr/>
            <p:nvPr/>
          </p:nvSpPr>
          <p:spPr>
            <a:xfrm>
              <a:off x="1376880"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5" name="Rectangle 4"/>
            <p:cNvSpPr/>
            <p:nvPr/>
          </p:nvSpPr>
          <p:spPr>
            <a:xfrm>
              <a:off x="2542032"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6" name="Rectangle 5"/>
            <p:cNvSpPr/>
            <p:nvPr/>
          </p:nvSpPr>
          <p:spPr>
            <a:xfrm>
              <a:off x="3707184" y="932688"/>
              <a:ext cx="1165152"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872336"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8" name="Rectangle 7"/>
            <p:cNvSpPr/>
            <p:nvPr/>
          </p:nvSpPr>
          <p:spPr>
            <a:xfrm>
              <a:off x="6037488" y="932688"/>
              <a:ext cx="1165152"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7202640"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10" name="Rectangle 9"/>
            <p:cNvSpPr/>
            <p:nvPr/>
          </p:nvSpPr>
          <p:spPr>
            <a:xfrm>
              <a:off x="983688" y="932688"/>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11" name="Rectangle 10"/>
            <p:cNvSpPr/>
            <p:nvPr/>
          </p:nvSpPr>
          <p:spPr>
            <a:xfrm>
              <a:off x="983688" y="943198"/>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20" name="TextBox 19"/>
          <p:cNvSpPr txBox="1"/>
          <p:nvPr/>
        </p:nvSpPr>
        <p:spPr>
          <a:xfrm>
            <a:off x="3323160" y="649224"/>
            <a:ext cx="2462534"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smtClean="0">
                <a:latin typeface="+mn-lt"/>
              </a:rPr>
              <a:t>Fixed Length Records</a:t>
            </a:r>
            <a:endParaRPr lang="en-US" sz="2000" dirty="0" err="1" smtClean="0">
              <a:latin typeface="+mn-lt"/>
            </a:endParaRPr>
          </a:p>
        </p:txBody>
      </p:sp>
      <p:grpSp>
        <p:nvGrpSpPr>
          <p:cNvPr id="27" name="Group 26"/>
          <p:cNvGrpSpPr/>
          <p:nvPr/>
        </p:nvGrpSpPr>
        <p:grpSpPr>
          <a:xfrm>
            <a:off x="862375" y="1766763"/>
            <a:ext cx="7384104" cy="800723"/>
            <a:chOff x="862375" y="1766763"/>
            <a:chExt cx="7384104" cy="800723"/>
          </a:xfrm>
        </p:grpSpPr>
        <p:sp>
          <p:nvSpPr>
            <p:cNvPr id="21" name="TextBox 20"/>
            <p:cNvSpPr txBox="1"/>
            <p:nvPr/>
          </p:nvSpPr>
          <p:spPr>
            <a:xfrm>
              <a:off x="3188188" y="1766763"/>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24" name="Group 23"/>
            <p:cNvGrpSpPr/>
            <p:nvPr/>
          </p:nvGrpSpPr>
          <p:grpSpPr>
            <a:xfrm>
              <a:off x="862375" y="2130403"/>
              <a:ext cx="7384104" cy="437083"/>
              <a:chOff x="783547" y="2130403"/>
              <a:chExt cx="7384104" cy="437083"/>
            </a:xfrm>
          </p:grpSpPr>
          <p:sp>
            <p:nvSpPr>
              <p:cNvPr id="12" name="Rectangle 11"/>
              <p:cNvSpPr/>
              <p:nvPr/>
            </p:nvSpPr>
            <p:spPr>
              <a:xfrm>
                <a:off x="783547" y="2136095"/>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783547" y="2136095"/>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14" name="Rectangle 13"/>
              <p:cNvSpPr/>
              <p:nvPr/>
            </p:nvSpPr>
            <p:spPr>
              <a:xfrm>
                <a:off x="1176739" y="2136095"/>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15" name="Rectangle 14"/>
              <p:cNvSpPr/>
              <p:nvPr/>
            </p:nvSpPr>
            <p:spPr>
              <a:xfrm>
                <a:off x="2843129" y="213609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16" name="Rectangle 15"/>
              <p:cNvSpPr/>
              <p:nvPr/>
            </p:nvSpPr>
            <p:spPr>
              <a:xfrm>
                <a:off x="4031817" y="2134472"/>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17" name="Rectangle 16"/>
              <p:cNvSpPr/>
              <p:nvPr/>
            </p:nvSpPr>
            <p:spPr>
              <a:xfrm>
                <a:off x="4689387" y="2130403"/>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22" name="Rectangle 21"/>
              <p:cNvSpPr/>
              <p:nvPr/>
            </p:nvSpPr>
            <p:spPr>
              <a:xfrm>
                <a:off x="1875311" y="2137718"/>
                <a:ext cx="96781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sp>
            <p:nvSpPr>
              <p:cNvPr id="23" name="Rectangle 22"/>
              <p:cNvSpPr/>
              <p:nvPr/>
            </p:nvSpPr>
            <p:spPr>
              <a:xfrm>
                <a:off x="5851553" y="2131277"/>
                <a:ext cx="231609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grpSp>
      </p:grpSp>
      <p:sp>
        <p:nvSpPr>
          <p:cNvPr id="25" name="Rectangle 24"/>
          <p:cNvSpPr/>
          <p:nvPr/>
        </p:nvSpPr>
        <p:spPr>
          <a:xfrm>
            <a:off x="3586609" y="1043507"/>
            <a:ext cx="1164414"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sp>
        <p:nvSpPr>
          <p:cNvPr id="26" name="Rectangle 25"/>
          <p:cNvSpPr/>
          <p:nvPr/>
        </p:nvSpPr>
        <p:spPr>
          <a:xfrm>
            <a:off x="5930381" y="1055766"/>
            <a:ext cx="1164414"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spTree>
    <p:extLst>
      <p:ext uri="{BB962C8B-B14F-4D97-AF65-F5344CB8AC3E}">
        <p14:creationId xmlns:p14="http://schemas.microsoft.com/office/powerpoint/2010/main" val="168155387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76" y="39906"/>
            <a:ext cx="8279946" cy="387798"/>
          </a:xfrm>
        </p:spPr>
        <p:txBody>
          <a:bodyPr/>
          <a:lstStyle/>
          <a:p>
            <a:pPr algn="l"/>
            <a:r>
              <a:rPr lang="en-US" dirty="0" smtClean="0">
                <a:solidFill>
                  <a:schemeClr val="bg1"/>
                </a:solidFill>
              </a:rPr>
              <a:t>One (Simple) Solution is </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sz="half" idx="1"/>
          </p:nvPr>
        </p:nvSpPr>
        <p:spPr>
          <a:xfrm>
            <a:off x="457200" y="3270838"/>
            <a:ext cx="8267140" cy="1244406"/>
          </a:xfrm>
        </p:spPr>
        <p:txBody>
          <a:bodyPr>
            <a:normAutofit lnSpcReduction="10000"/>
          </a:bodyPr>
          <a:lstStyle/>
          <a:p>
            <a:r>
              <a:rPr lang="en-US" dirty="0" smtClean="0"/>
              <a:t>INSERT always goes into the start of E1.</a:t>
            </a:r>
          </a:p>
          <a:p>
            <a:r>
              <a:rPr lang="en-US" dirty="0" smtClean="0"/>
              <a:t>DELETE or UPDATE R4:</a:t>
            </a:r>
          </a:p>
          <a:p>
            <a:pPr lvl="1"/>
            <a:r>
              <a:rPr lang="en-US" dirty="0" smtClean="0"/>
              <a:t>Move (R2,R3) to end of R1</a:t>
            </a:r>
          </a:p>
          <a:p>
            <a:pPr lvl="1"/>
            <a:r>
              <a:rPr lang="en-US" dirty="0" smtClean="0"/>
              <a:t>If R</a:t>
            </a:r>
            <a:r>
              <a:rPr lang="en-US" dirty="0"/>
              <a:t>4</a:t>
            </a:r>
            <a:r>
              <a:rPr lang="en-US" dirty="0" smtClean="0"/>
              <a:t> updated, move to end of new position of R3.</a:t>
            </a:r>
            <a:endParaRPr lang="en-US" dirty="0"/>
          </a:p>
        </p:txBody>
      </p:sp>
      <p:grpSp>
        <p:nvGrpSpPr>
          <p:cNvPr id="4" name="Group 3"/>
          <p:cNvGrpSpPr/>
          <p:nvPr/>
        </p:nvGrpSpPr>
        <p:grpSpPr>
          <a:xfrm>
            <a:off x="873825" y="980013"/>
            <a:ext cx="7384104" cy="800723"/>
            <a:chOff x="862375" y="1766763"/>
            <a:chExt cx="7384104" cy="800723"/>
          </a:xfrm>
        </p:grpSpPr>
        <p:sp>
          <p:nvSpPr>
            <p:cNvPr id="5" name="TextBox 4"/>
            <p:cNvSpPr txBox="1"/>
            <p:nvPr/>
          </p:nvSpPr>
          <p:spPr>
            <a:xfrm>
              <a:off x="3188188" y="1766763"/>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6" name="Group 5"/>
            <p:cNvGrpSpPr/>
            <p:nvPr/>
          </p:nvGrpSpPr>
          <p:grpSpPr>
            <a:xfrm>
              <a:off x="862375" y="2130403"/>
              <a:ext cx="7384104" cy="437083"/>
              <a:chOff x="783547" y="2130403"/>
              <a:chExt cx="7384104" cy="437083"/>
            </a:xfrm>
          </p:grpSpPr>
          <p:sp>
            <p:nvSpPr>
              <p:cNvPr id="7" name="Rectangle 6"/>
              <p:cNvSpPr/>
              <p:nvPr/>
            </p:nvSpPr>
            <p:spPr>
              <a:xfrm>
                <a:off x="783547" y="2136095"/>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783547" y="2136095"/>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9" name="Rectangle 8"/>
              <p:cNvSpPr/>
              <p:nvPr/>
            </p:nvSpPr>
            <p:spPr>
              <a:xfrm>
                <a:off x="1176739" y="2136095"/>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10" name="Rectangle 9"/>
              <p:cNvSpPr/>
              <p:nvPr/>
            </p:nvSpPr>
            <p:spPr>
              <a:xfrm>
                <a:off x="2843129" y="213609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11" name="Rectangle 10"/>
              <p:cNvSpPr/>
              <p:nvPr/>
            </p:nvSpPr>
            <p:spPr>
              <a:xfrm>
                <a:off x="4031817" y="2134472"/>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12" name="Rectangle 11"/>
              <p:cNvSpPr/>
              <p:nvPr/>
            </p:nvSpPr>
            <p:spPr>
              <a:xfrm>
                <a:off x="4689387" y="2130403"/>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13" name="Rectangle 12"/>
              <p:cNvSpPr/>
              <p:nvPr/>
            </p:nvSpPr>
            <p:spPr>
              <a:xfrm>
                <a:off x="1875311" y="2137718"/>
                <a:ext cx="96781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E1</a:t>
                </a:r>
              </a:p>
            </p:txBody>
          </p:sp>
          <p:sp>
            <p:nvSpPr>
              <p:cNvPr id="14" name="Rectangle 13"/>
              <p:cNvSpPr/>
              <p:nvPr/>
            </p:nvSpPr>
            <p:spPr>
              <a:xfrm>
                <a:off x="5851553" y="2131277"/>
                <a:ext cx="231609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grpSp>
      </p:grpSp>
      <p:sp>
        <p:nvSpPr>
          <p:cNvPr id="15" name="TextBox 14"/>
          <p:cNvSpPr txBox="1"/>
          <p:nvPr/>
        </p:nvSpPr>
        <p:spPr>
          <a:xfrm>
            <a:off x="2331010" y="705175"/>
            <a:ext cx="476887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The block does not look like this in </a:t>
            </a:r>
            <a:r>
              <a:rPr lang="en-US" sz="2000" u="sng" dirty="0" smtClean="0">
                <a:latin typeface="+mn-lt"/>
              </a:rPr>
              <a:t>memory</a:t>
            </a:r>
            <a:r>
              <a:rPr lang="en-US" sz="2000" dirty="0" smtClean="0">
                <a:latin typeface="+mn-lt"/>
              </a:rPr>
              <a:t>.</a:t>
            </a:r>
          </a:p>
        </p:txBody>
      </p:sp>
      <p:sp>
        <p:nvSpPr>
          <p:cNvPr id="17" name="TextBox 16"/>
          <p:cNvSpPr txBox="1"/>
          <p:nvPr/>
        </p:nvSpPr>
        <p:spPr>
          <a:xfrm>
            <a:off x="3288976" y="2173390"/>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28" name="Group 27"/>
          <p:cNvGrpSpPr/>
          <p:nvPr/>
        </p:nvGrpSpPr>
        <p:grpSpPr>
          <a:xfrm>
            <a:off x="963163" y="2541099"/>
            <a:ext cx="7384104" cy="431534"/>
            <a:chOff x="963163" y="2541099"/>
            <a:chExt cx="7384104" cy="431534"/>
          </a:xfrm>
        </p:grpSpPr>
        <p:sp>
          <p:nvSpPr>
            <p:cNvPr id="19" name="Rectangle 18"/>
            <p:cNvSpPr/>
            <p:nvPr/>
          </p:nvSpPr>
          <p:spPr>
            <a:xfrm>
              <a:off x="963163" y="2542722"/>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20" name="Rectangle 19"/>
            <p:cNvSpPr/>
            <p:nvPr/>
          </p:nvSpPr>
          <p:spPr>
            <a:xfrm>
              <a:off x="963163" y="2542722"/>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21" name="Rectangle 20"/>
            <p:cNvSpPr/>
            <p:nvPr/>
          </p:nvSpPr>
          <p:spPr>
            <a:xfrm>
              <a:off x="1356355" y="2542722"/>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22" name="Rectangle 21"/>
            <p:cNvSpPr/>
            <p:nvPr/>
          </p:nvSpPr>
          <p:spPr>
            <a:xfrm>
              <a:off x="2055622" y="2541496"/>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23" name="Rectangle 22"/>
            <p:cNvSpPr/>
            <p:nvPr/>
          </p:nvSpPr>
          <p:spPr>
            <a:xfrm>
              <a:off x="3220774" y="2541496"/>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24" name="Rectangle 23"/>
            <p:cNvSpPr/>
            <p:nvPr/>
          </p:nvSpPr>
          <p:spPr>
            <a:xfrm>
              <a:off x="3884073" y="254286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25" name="Rectangle 24"/>
            <p:cNvSpPr/>
            <p:nvPr/>
          </p:nvSpPr>
          <p:spPr>
            <a:xfrm>
              <a:off x="5061941" y="2541099"/>
              <a:ext cx="3275612"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E1</a:t>
              </a:r>
            </a:p>
          </p:txBody>
        </p:sp>
      </p:grpSp>
      <p:sp>
        <p:nvSpPr>
          <p:cNvPr id="27" name="TextBox 26"/>
          <p:cNvSpPr txBox="1"/>
          <p:nvPr/>
        </p:nvSpPr>
        <p:spPr>
          <a:xfrm>
            <a:off x="3237224" y="1871796"/>
            <a:ext cx="411522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It always looks like this in </a:t>
            </a:r>
            <a:r>
              <a:rPr lang="en-US" sz="2000" u="sng" dirty="0" smtClean="0">
                <a:latin typeface="+mn-lt"/>
              </a:rPr>
              <a:t>memory</a:t>
            </a:r>
            <a:r>
              <a:rPr lang="en-US" sz="2000" dirty="0" smtClean="0">
                <a:latin typeface="+mn-lt"/>
              </a:rPr>
              <a:t> </a:t>
            </a:r>
            <a:r>
              <a:rPr lang="mr-IN" sz="2000" dirty="0" smtClean="0">
                <a:latin typeface="+mn-lt"/>
              </a:rPr>
              <a:t>…</a:t>
            </a:r>
            <a:endParaRPr lang="en-US" sz="2000" dirty="0" smtClean="0">
              <a:latin typeface="+mn-lt"/>
            </a:endParaRPr>
          </a:p>
        </p:txBody>
      </p:sp>
    </p:spTree>
    <p:extLst>
      <p:ext uri="{BB962C8B-B14F-4D97-AF65-F5344CB8AC3E}">
        <p14:creationId xmlns:p14="http://schemas.microsoft.com/office/powerpoint/2010/main" val="991233026"/>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081087" y="4186237"/>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39" name="Rectangle 3"/>
          <p:cNvSpPr>
            <a:spLocks noChangeArrowheads="1"/>
          </p:cNvSpPr>
          <p:nvPr/>
        </p:nvSpPr>
        <p:spPr bwMode="auto">
          <a:xfrm>
            <a:off x="2909887" y="4186237"/>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0" name="Rectangle 4"/>
          <p:cNvSpPr>
            <a:spLocks noGrp="1" noChangeArrowheads="1"/>
          </p:cNvSpPr>
          <p:nvPr>
            <p:ph type="title"/>
          </p:nvPr>
        </p:nvSpPr>
        <p:spPr>
          <a:xfrm>
            <a:off x="171450" y="-62743"/>
            <a:ext cx="7772400" cy="828675"/>
          </a:xfrm>
          <a:noFill/>
          <a:ln/>
        </p:spPr>
        <p:txBody>
          <a:bodyPr/>
          <a:lstStyle/>
          <a:p>
            <a:r>
              <a:rPr lang="en-US" altLang="en-US" sz="2700"/>
              <a:t>Page Formats: Fixed Length Records</a:t>
            </a:r>
          </a:p>
        </p:txBody>
      </p:sp>
      <p:sp>
        <p:nvSpPr>
          <p:cNvPr id="39941" name="Rectangle 5"/>
          <p:cNvSpPr>
            <a:spLocks noGrp="1" noChangeArrowheads="1"/>
          </p:cNvSpPr>
          <p:nvPr>
            <p:ph type="body" idx="1"/>
          </p:nvPr>
        </p:nvSpPr>
        <p:spPr>
          <a:xfrm>
            <a:off x="1252537" y="3386137"/>
            <a:ext cx="5772150" cy="1085850"/>
          </a:xfrm>
          <a:noFill/>
          <a:ln/>
        </p:spPr>
        <p:txBody>
          <a:bodyPr/>
          <a:lstStyle/>
          <a:p>
            <a:pPr>
              <a:buFont typeface="Monotype Sorts" charset="2"/>
              <a:buChar char="*"/>
            </a:pPr>
            <a:r>
              <a:rPr lang="en-US" altLang="en-US" i="1" u="sng">
                <a:solidFill>
                  <a:schemeClr val="accent2"/>
                </a:solidFill>
              </a:rPr>
              <a:t>Record id </a:t>
            </a:r>
            <a:r>
              <a:rPr lang="en-US" altLang="en-US" i="1">
                <a:solidFill>
                  <a:schemeClr val="accent2"/>
                </a:solidFill>
              </a:rPr>
              <a:t>= &lt;page id, slot #&gt;</a:t>
            </a:r>
            <a:r>
              <a:rPr lang="en-US" altLang="en-US" i="1"/>
              <a:t>.  In first alternative, moving records for free space management changes rid; may not be acceptable.</a:t>
            </a:r>
          </a:p>
        </p:txBody>
      </p:sp>
      <p:sp>
        <p:nvSpPr>
          <p:cNvPr id="39942" name="Rectangle 6"/>
          <p:cNvSpPr>
            <a:spLocks noChangeArrowheads="1"/>
          </p:cNvSpPr>
          <p:nvPr/>
        </p:nvSpPr>
        <p:spPr bwMode="auto">
          <a:xfrm>
            <a:off x="1600200" y="8191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3" name="Rectangle 7"/>
          <p:cNvSpPr>
            <a:spLocks noChangeArrowheads="1"/>
          </p:cNvSpPr>
          <p:nvPr/>
        </p:nvSpPr>
        <p:spPr bwMode="auto">
          <a:xfrm>
            <a:off x="1600200" y="990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4" name="Rectangle 8"/>
          <p:cNvSpPr>
            <a:spLocks noChangeArrowheads="1"/>
          </p:cNvSpPr>
          <p:nvPr/>
        </p:nvSpPr>
        <p:spPr bwMode="auto">
          <a:xfrm>
            <a:off x="1600200" y="11620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5" name="Rectangle 9"/>
          <p:cNvSpPr>
            <a:spLocks noChangeArrowheads="1"/>
          </p:cNvSpPr>
          <p:nvPr/>
        </p:nvSpPr>
        <p:spPr bwMode="auto">
          <a:xfrm>
            <a:off x="1600200" y="133350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6" name="Rectangle 10"/>
          <p:cNvSpPr>
            <a:spLocks noChangeArrowheads="1"/>
          </p:cNvSpPr>
          <p:nvPr/>
        </p:nvSpPr>
        <p:spPr bwMode="auto">
          <a:xfrm>
            <a:off x="1600200" y="17335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7" name="Rectangle 11"/>
          <p:cNvSpPr>
            <a:spLocks noChangeArrowheads="1"/>
          </p:cNvSpPr>
          <p:nvPr/>
        </p:nvSpPr>
        <p:spPr bwMode="auto">
          <a:xfrm>
            <a:off x="1600200" y="1905000"/>
            <a:ext cx="1304925" cy="390525"/>
          </a:xfrm>
          <a:prstGeom prst="rect">
            <a:avLst/>
          </a:prstGeom>
          <a:solidFill>
            <a:schemeClr val="tx1"/>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8" name="Rectangle 12"/>
          <p:cNvSpPr>
            <a:spLocks noChangeArrowheads="1"/>
          </p:cNvSpPr>
          <p:nvPr/>
        </p:nvSpPr>
        <p:spPr bwMode="auto">
          <a:xfrm>
            <a:off x="1600200" y="230505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9" name="Line 13"/>
          <p:cNvSpPr>
            <a:spLocks noChangeShapeType="1"/>
          </p:cNvSpPr>
          <p:nvPr/>
        </p:nvSpPr>
        <p:spPr bwMode="auto">
          <a:xfrm>
            <a:off x="25098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0" name="Rectangle 14"/>
          <p:cNvSpPr>
            <a:spLocks noChangeArrowheads="1"/>
          </p:cNvSpPr>
          <p:nvPr/>
        </p:nvSpPr>
        <p:spPr bwMode="auto">
          <a:xfrm>
            <a:off x="4343400" y="8191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1" name="Rectangle 15"/>
          <p:cNvSpPr>
            <a:spLocks noChangeArrowheads="1"/>
          </p:cNvSpPr>
          <p:nvPr/>
        </p:nvSpPr>
        <p:spPr bwMode="auto">
          <a:xfrm>
            <a:off x="4343400" y="990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2" name="Rectangle 16"/>
          <p:cNvSpPr>
            <a:spLocks noChangeArrowheads="1"/>
          </p:cNvSpPr>
          <p:nvPr/>
        </p:nvSpPr>
        <p:spPr bwMode="auto">
          <a:xfrm>
            <a:off x="4343400" y="11620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3" name="Rectangle 17"/>
          <p:cNvSpPr>
            <a:spLocks noChangeArrowheads="1"/>
          </p:cNvSpPr>
          <p:nvPr/>
        </p:nvSpPr>
        <p:spPr bwMode="auto">
          <a:xfrm>
            <a:off x="4343400" y="133350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4" name="Rectangle 18"/>
          <p:cNvSpPr>
            <a:spLocks noChangeArrowheads="1"/>
          </p:cNvSpPr>
          <p:nvPr/>
        </p:nvSpPr>
        <p:spPr bwMode="auto">
          <a:xfrm>
            <a:off x="4343400" y="17335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5" name="Rectangle 19"/>
          <p:cNvSpPr>
            <a:spLocks noChangeArrowheads="1"/>
          </p:cNvSpPr>
          <p:nvPr/>
        </p:nvSpPr>
        <p:spPr bwMode="auto">
          <a:xfrm>
            <a:off x="4343400" y="1905000"/>
            <a:ext cx="1304925" cy="219075"/>
          </a:xfrm>
          <a:prstGeom prst="rect">
            <a:avLst/>
          </a:prstGeom>
          <a:solidFill>
            <a:schemeClr val="tx1"/>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6" name="Rectangle 20"/>
          <p:cNvSpPr>
            <a:spLocks noChangeArrowheads="1"/>
          </p:cNvSpPr>
          <p:nvPr/>
        </p:nvSpPr>
        <p:spPr bwMode="auto">
          <a:xfrm>
            <a:off x="4343400" y="230505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7" name="Line 21"/>
          <p:cNvSpPr>
            <a:spLocks noChangeShapeType="1"/>
          </p:cNvSpPr>
          <p:nvPr/>
        </p:nvSpPr>
        <p:spPr bwMode="auto">
          <a:xfrm>
            <a:off x="53101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8" name="Line 22"/>
          <p:cNvSpPr>
            <a:spLocks noChangeShapeType="1"/>
          </p:cNvSpPr>
          <p:nvPr/>
        </p:nvSpPr>
        <p:spPr bwMode="auto">
          <a:xfrm>
            <a:off x="54816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9" name="Line 23"/>
          <p:cNvSpPr>
            <a:spLocks noChangeShapeType="1"/>
          </p:cNvSpPr>
          <p:nvPr/>
        </p:nvSpPr>
        <p:spPr bwMode="auto">
          <a:xfrm>
            <a:off x="51387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0" name="Line 24"/>
          <p:cNvSpPr>
            <a:spLocks noChangeShapeType="1"/>
          </p:cNvSpPr>
          <p:nvPr/>
        </p:nvSpPr>
        <p:spPr bwMode="auto">
          <a:xfrm>
            <a:off x="49672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1" name="Line 25"/>
          <p:cNvSpPr>
            <a:spLocks noChangeShapeType="1"/>
          </p:cNvSpPr>
          <p:nvPr/>
        </p:nvSpPr>
        <p:spPr bwMode="auto">
          <a:xfrm>
            <a:off x="46243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2" name="Line 26"/>
          <p:cNvSpPr>
            <a:spLocks noChangeShapeType="1"/>
          </p:cNvSpPr>
          <p:nvPr/>
        </p:nvSpPr>
        <p:spPr bwMode="auto">
          <a:xfrm>
            <a:off x="44529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3" name="Rectangle 27"/>
          <p:cNvSpPr>
            <a:spLocks noChangeArrowheads="1"/>
          </p:cNvSpPr>
          <p:nvPr/>
        </p:nvSpPr>
        <p:spPr bwMode="auto">
          <a:xfrm>
            <a:off x="783431" y="79771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1</a:t>
            </a:r>
          </a:p>
        </p:txBody>
      </p:sp>
      <p:sp>
        <p:nvSpPr>
          <p:cNvPr id="39964" name="Rectangle 28"/>
          <p:cNvSpPr>
            <a:spLocks noChangeArrowheads="1"/>
          </p:cNvSpPr>
          <p:nvPr/>
        </p:nvSpPr>
        <p:spPr bwMode="auto">
          <a:xfrm>
            <a:off x="783431" y="96916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2</a:t>
            </a:r>
          </a:p>
        </p:txBody>
      </p:sp>
      <p:sp>
        <p:nvSpPr>
          <p:cNvPr id="39965" name="Rectangle 29"/>
          <p:cNvSpPr>
            <a:spLocks noChangeArrowheads="1"/>
          </p:cNvSpPr>
          <p:nvPr/>
        </p:nvSpPr>
        <p:spPr bwMode="auto">
          <a:xfrm>
            <a:off x="783431" y="1712119"/>
            <a:ext cx="77825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N</a:t>
            </a:r>
          </a:p>
        </p:txBody>
      </p:sp>
      <p:sp>
        <p:nvSpPr>
          <p:cNvPr id="39966" name="Rectangle 30"/>
          <p:cNvSpPr>
            <a:spLocks noChangeArrowheads="1"/>
          </p:cNvSpPr>
          <p:nvPr/>
        </p:nvSpPr>
        <p:spPr bwMode="auto">
          <a:xfrm>
            <a:off x="2040731" y="1283493"/>
            <a:ext cx="47368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2100" b="1">
                <a:solidFill>
                  <a:srgbClr val="000000"/>
                </a:solidFill>
                <a:latin typeface="Book Antiqua" charset="0"/>
                <a:ea typeface=""/>
              </a:rPr>
              <a:t>. . .</a:t>
            </a:r>
          </a:p>
        </p:txBody>
      </p:sp>
      <p:sp>
        <p:nvSpPr>
          <p:cNvPr id="39967" name="Rectangle 31"/>
          <p:cNvSpPr>
            <a:spLocks noChangeArrowheads="1"/>
          </p:cNvSpPr>
          <p:nvPr/>
        </p:nvSpPr>
        <p:spPr bwMode="auto">
          <a:xfrm>
            <a:off x="4726781" y="1283493"/>
            <a:ext cx="47368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2100" b="1">
                <a:solidFill>
                  <a:srgbClr val="000000"/>
                </a:solidFill>
                <a:latin typeface="Book Antiqua" charset="0"/>
                <a:ea typeface=""/>
              </a:rPr>
              <a:t>. . .</a:t>
            </a:r>
          </a:p>
        </p:txBody>
      </p:sp>
      <p:sp>
        <p:nvSpPr>
          <p:cNvPr id="39968" name="Rectangle 32"/>
          <p:cNvSpPr>
            <a:spLocks noChangeArrowheads="1"/>
          </p:cNvSpPr>
          <p:nvPr/>
        </p:nvSpPr>
        <p:spPr bwMode="auto">
          <a:xfrm>
            <a:off x="2555081" y="2397919"/>
            <a:ext cx="329418"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N</a:t>
            </a:r>
          </a:p>
        </p:txBody>
      </p:sp>
      <p:sp>
        <p:nvSpPr>
          <p:cNvPr id="39969" name="Rectangle 33"/>
          <p:cNvSpPr>
            <a:spLocks noChangeArrowheads="1"/>
          </p:cNvSpPr>
          <p:nvPr/>
        </p:nvSpPr>
        <p:spPr bwMode="auto">
          <a:xfrm>
            <a:off x="5412581" y="2399110"/>
            <a:ext cx="355066"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M</a:t>
            </a:r>
          </a:p>
        </p:txBody>
      </p:sp>
      <p:sp>
        <p:nvSpPr>
          <p:cNvPr id="39970" name="Rectangle 34"/>
          <p:cNvSpPr>
            <a:spLocks noChangeArrowheads="1"/>
          </p:cNvSpPr>
          <p:nvPr/>
        </p:nvSpPr>
        <p:spPr bwMode="auto">
          <a:xfrm>
            <a:off x="529828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71" name="Rectangle 35"/>
          <p:cNvSpPr>
            <a:spLocks noChangeArrowheads="1"/>
          </p:cNvSpPr>
          <p:nvPr/>
        </p:nvSpPr>
        <p:spPr bwMode="auto">
          <a:xfrm>
            <a:off x="4955381" y="240030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0</a:t>
            </a:r>
          </a:p>
        </p:txBody>
      </p:sp>
      <p:sp>
        <p:nvSpPr>
          <p:cNvPr id="39972" name="Rectangle 36"/>
          <p:cNvSpPr>
            <a:spLocks noChangeArrowheads="1"/>
          </p:cNvSpPr>
          <p:nvPr/>
        </p:nvSpPr>
        <p:spPr bwMode="auto">
          <a:xfrm>
            <a:off x="4612481" y="2397919"/>
            <a:ext cx="425598"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 . .</a:t>
            </a:r>
          </a:p>
        </p:txBody>
      </p:sp>
      <p:sp>
        <p:nvSpPr>
          <p:cNvPr id="39973" name="Rectangle 37"/>
          <p:cNvSpPr>
            <a:spLocks noChangeArrowheads="1"/>
          </p:cNvSpPr>
          <p:nvPr/>
        </p:nvSpPr>
        <p:spPr bwMode="auto">
          <a:xfrm>
            <a:off x="4383881" y="2684860"/>
            <a:ext cx="145152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M  ...    3  2  1</a:t>
            </a:r>
          </a:p>
        </p:txBody>
      </p:sp>
      <p:sp>
        <p:nvSpPr>
          <p:cNvPr id="39974" name="Rectangle 38"/>
          <p:cNvSpPr>
            <a:spLocks noChangeArrowheads="1"/>
          </p:cNvSpPr>
          <p:nvPr/>
        </p:nvSpPr>
        <p:spPr bwMode="auto">
          <a:xfrm>
            <a:off x="1754981" y="2912269"/>
            <a:ext cx="110687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PACKED</a:t>
            </a:r>
          </a:p>
        </p:txBody>
      </p:sp>
      <p:sp>
        <p:nvSpPr>
          <p:cNvPr id="39975" name="Rectangle 39"/>
          <p:cNvSpPr>
            <a:spLocks noChangeArrowheads="1"/>
          </p:cNvSpPr>
          <p:nvPr/>
        </p:nvSpPr>
        <p:spPr bwMode="auto">
          <a:xfrm>
            <a:off x="4098131" y="2969419"/>
            <a:ext cx="249186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UNPACKED, BITMAP</a:t>
            </a:r>
          </a:p>
        </p:txBody>
      </p:sp>
      <p:sp>
        <p:nvSpPr>
          <p:cNvPr id="39976" name="Rectangle 40"/>
          <p:cNvSpPr>
            <a:spLocks noChangeArrowheads="1"/>
          </p:cNvSpPr>
          <p:nvPr/>
        </p:nvSpPr>
        <p:spPr bwMode="auto">
          <a:xfrm>
            <a:off x="3698081" y="79771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1</a:t>
            </a:r>
          </a:p>
        </p:txBody>
      </p:sp>
      <p:sp>
        <p:nvSpPr>
          <p:cNvPr id="39977" name="Rectangle 41"/>
          <p:cNvSpPr>
            <a:spLocks noChangeArrowheads="1"/>
          </p:cNvSpPr>
          <p:nvPr/>
        </p:nvSpPr>
        <p:spPr bwMode="auto">
          <a:xfrm>
            <a:off x="3698081" y="96916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2</a:t>
            </a:r>
          </a:p>
        </p:txBody>
      </p:sp>
      <p:sp>
        <p:nvSpPr>
          <p:cNvPr id="39978" name="Rectangle 42"/>
          <p:cNvSpPr>
            <a:spLocks noChangeArrowheads="1"/>
          </p:cNvSpPr>
          <p:nvPr/>
        </p:nvSpPr>
        <p:spPr bwMode="auto">
          <a:xfrm>
            <a:off x="3698081" y="1712119"/>
            <a:ext cx="77825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N</a:t>
            </a:r>
          </a:p>
        </p:txBody>
      </p:sp>
      <p:sp>
        <p:nvSpPr>
          <p:cNvPr id="39979" name="Rectangle 43"/>
          <p:cNvSpPr>
            <a:spLocks noChangeArrowheads="1"/>
          </p:cNvSpPr>
          <p:nvPr/>
        </p:nvSpPr>
        <p:spPr bwMode="auto">
          <a:xfrm>
            <a:off x="4343400" y="1162050"/>
            <a:ext cx="1304925" cy="1619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80" name="Rectangle 44"/>
          <p:cNvSpPr>
            <a:spLocks noChangeArrowheads="1"/>
          </p:cNvSpPr>
          <p:nvPr/>
        </p:nvSpPr>
        <p:spPr bwMode="auto">
          <a:xfrm>
            <a:off x="3070622" y="1254918"/>
            <a:ext cx="726963"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5400"/>
                </a:solidFill>
                <a:latin typeface="Book Antiqua" charset="0"/>
                <a:ea typeface=""/>
              </a:rPr>
              <a:t>Free</a:t>
            </a:r>
          </a:p>
          <a:p>
            <a:pPr defTabSz="685800" eaLnBrk="0" hangingPunct="0"/>
            <a:r>
              <a:rPr lang="en-US" altLang="en-US" smtClean="0">
                <a:solidFill>
                  <a:srgbClr val="005400"/>
                </a:solidFill>
                <a:latin typeface="Book Antiqua" charset="0"/>
                <a:ea typeface=""/>
              </a:rPr>
              <a:t>Space</a:t>
            </a:r>
          </a:p>
        </p:txBody>
      </p:sp>
      <p:sp>
        <p:nvSpPr>
          <p:cNvPr id="39981" name="Freeform 45"/>
          <p:cNvSpPr>
            <a:spLocks/>
          </p:cNvSpPr>
          <p:nvPr/>
        </p:nvSpPr>
        <p:spPr bwMode="auto">
          <a:xfrm>
            <a:off x="3538537" y="1328738"/>
            <a:ext cx="801291" cy="98822"/>
          </a:xfrm>
          <a:custGeom>
            <a:avLst/>
            <a:gdLst>
              <a:gd name="T0" fmla="*/ 0 w 673"/>
              <a:gd name="T1" fmla="*/ 48 h 83"/>
              <a:gd name="T2" fmla="*/ 59 w 673"/>
              <a:gd name="T3" fmla="*/ 20 h 83"/>
              <a:gd name="T4" fmla="*/ 96 w 673"/>
              <a:gd name="T5" fmla="*/ 7 h 83"/>
              <a:gd name="T6" fmla="*/ 134 w 673"/>
              <a:gd name="T7" fmla="*/ 7 h 83"/>
              <a:gd name="T8" fmla="*/ 171 w 673"/>
              <a:gd name="T9" fmla="*/ 20 h 83"/>
              <a:gd name="T10" fmla="*/ 209 w 673"/>
              <a:gd name="T11" fmla="*/ 45 h 83"/>
              <a:gd name="T12" fmla="*/ 246 w 673"/>
              <a:gd name="T13" fmla="*/ 57 h 83"/>
              <a:gd name="T14" fmla="*/ 296 w 673"/>
              <a:gd name="T15" fmla="*/ 82 h 83"/>
              <a:gd name="T16" fmla="*/ 334 w 673"/>
              <a:gd name="T17" fmla="*/ 82 h 83"/>
              <a:gd name="T18" fmla="*/ 371 w 673"/>
              <a:gd name="T19" fmla="*/ 82 h 83"/>
              <a:gd name="T20" fmla="*/ 397 w 673"/>
              <a:gd name="T21" fmla="*/ 82 h 83"/>
              <a:gd name="T22" fmla="*/ 434 w 673"/>
              <a:gd name="T23" fmla="*/ 82 h 83"/>
              <a:gd name="T24" fmla="*/ 472 w 673"/>
              <a:gd name="T25" fmla="*/ 82 h 83"/>
              <a:gd name="T26" fmla="*/ 522 w 673"/>
              <a:gd name="T27" fmla="*/ 70 h 83"/>
              <a:gd name="T28" fmla="*/ 559 w 673"/>
              <a:gd name="T29" fmla="*/ 70 h 83"/>
              <a:gd name="T30" fmla="*/ 597 w 673"/>
              <a:gd name="T31" fmla="*/ 57 h 83"/>
              <a:gd name="T32" fmla="*/ 634 w 673"/>
              <a:gd name="T33" fmla="*/ 32 h 83"/>
              <a:gd name="T34" fmla="*/ 672 w 673"/>
              <a:gd name="T35" fmla="*/ 7 h 83"/>
              <a:gd name="T36" fmla="*/ 672 w 673"/>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3" h="83">
                <a:moveTo>
                  <a:pt x="0" y="48"/>
                </a:moveTo>
                <a:lnTo>
                  <a:pt x="59" y="20"/>
                </a:lnTo>
                <a:lnTo>
                  <a:pt x="96" y="7"/>
                </a:lnTo>
                <a:lnTo>
                  <a:pt x="134" y="7"/>
                </a:lnTo>
                <a:lnTo>
                  <a:pt x="171" y="20"/>
                </a:lnTo>
                <a:lnTo>
                  <a:pt x="209" y="45"/>
                </a:lnTo>
                <a:lnTo>
                  <a:pt x="246" y="57"/>
                </a:lnTo>
                <a:lnTo>
                  <a:pt x="296" y="82"/>
                </a:lnTo>
                <a:lnTo>
                  <a:pt x="334" y="82"/>
                </a:lnTo>
                <a:lnTo>
                  <a:pt x="371" y="82"/>
                </a:lnTo>
                <a:lnTo>
                  <a:pt x="397" y="82"/>
                </a:lnTo>
                <a:lnTo>
                  <a:pt x="434" y="82"/>
                </a:lnTo>
                <a:lnTo>
                  <a:pt x="472" y="82"/>
                </a:lnTo>
                <a:lnTo>
                  <a:pt x="522" y="70"/>
                </a:lnTo>
                <a:lnTo>
                  <a:pt x="559" y="70"/>
                </a:lnTo>
                <a:lnTo>
                  <a:pt x="597" y="57"/>
                </a:lnTo>
                <a:lnTo>
                  <a:pt x="634" y="32"/>
                </a:lnTo>
                <a:lnTo>
                  <a:pt x="672" y="7"/>
                </a:lnTo>
                <a:lnTo>
                  <a:pt x="672" y="0"/>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2" name="Freeform 46"/>
          <p:cNvSpPr>
            <a:spLocks/>
          </p:cNvSpPr>
          <p:nvPr/>
        </p:nvSpPr>
        <p:spPr bwMode="auto">
          <a:xfrm>
            <a:off x="3481387" y="1671637"/>
            <a:ext cx="858441" cy="344091"/>
          </a:xfrm>
          <a:custGeom>
            <a:avLst/>
            <a:gdLst>
              <a:gd name="T0" fmla="*/ 0 w 721"/>
              <a:gd name="T1" fmla="*/ 0 h 289"/>
              <a:gd name="T2" fmla="*/ 7 w 721"/>
              <a:gd name="T3" fmla="*/ 38 h 289"/>
              <a:gd name="T4" fmla="*/ 19 w 721"/>
              <a:gd name="T5" fmla="*/ 62 h 289"/>
              <a:gd name="T6" fmla="*/ 44 w 721"/>
              <a:gd name="T7" fmla="*/ 88 h 289"/>
              <a:gd name="T8" fmla="*/ 57 w 721"/>
              <a:gd name="T9" fmla="*/ 112 h 289"/>
              <a:gd name="T10" fmla="*/ 69 w 721"/>
              <a:gd name="T11" fmla="*/ 137 h 289"/>
              <a:gd name="T12" fmla="*/ 82 w 721"/>
              <a:gd name="T13" fmla="*/ 162 h 289"/>
              <a:gd name="T14" fmla="*/ 107 w 721"/>
              <a:gd name="T15" fmla="*/ 187 h 289"/>
              <a:gd name="T16" fmla="*/ 144 w 721"/>
              <a:gd name="T17" fmla="*/ 212 h 289"/>
              <a:gd name="T18" fmla="*/ 182 w 721"/>
              <a:gd name="T19" fmla="*/ 220 h 289"/>
              <a:gd name="T20" fmla="*/ 219 w 721"/>
              <a:gd name="T21" fmla="*/ 237 h 289"/>
              <a:gd name="T22" fmla="*/ 257 w 721"/>
              <a:gd name="T23" fmla="*/ 246 h 289"/>
              <a:gd name="T24" fmla="*/ 294 w 721"/>
              <a:gd name="T25" fmla="*/ 246 h 289"/>
              <a:gd name="T26" fmla="*/ 332 w 721"/>
              <a:gd name="T27" fmla="*/ 254 h 289"/>
              <a:gd name="T28" fmla="*/ 369 w 721"/>
              <a:gd name="T29" fmla="*/ 254 h 289"/>
              <a:gd name="T30" fmla="*/ 407 w 721"/>
              <a:gd name="T31" fmla="*/ 254 h 289"/>
              <a:gd name="T32" fmla="*/ 445 w 721"/>
              <a:gd name="T33" fmla="*/ 254 h 289"/>
              <a:gd name="T34" fmla="*/ 482 w 721"/>
              <a:gd name="T35" fmla="*/ 254 h 289"/>
              <a:gd name="T36" fmla="*/ 520 w 721"/>
              <a:gd name="T37" fmla="*/ 262 h 289"/>
              <a:gd name="T38" fmla="*/ 557 w 721"/>
              <a:gd name="T39" fmla="*/ 262 h 289"/>
              <a:gd name="T40" fmla="*/ 595 w 721"/>
              <a:gd name="T41" fmla="*/ 270 h 289"/>
              <a:gd name="T42" fmla="*/ 632 w 721"/>
              <a:gd name="T43" fmla="*/ 279 h 289"/>
              <a:gd name="T44" fmla="*/ 670 w 721"/>
              <a:gd name="T45" fmla="*/ 279 h 289"/>
              <a:gd name="T46" fmla="*/ 707 w 721"/>
              <a:gd name="T47" fmla="*/ 279 h 289"/>
              <a:gd name="T48" fmla="*/ 720 w 721"/>
              <a:gd name="T4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1" h="289">
                <a:moveTo>
                  <a:pt x="0" y="0"/>
                </a:moveTo>
                <a:lnTo>
                  <a:pt x="7" y="38"/>
                </a:lnTo>
                <a:lnTo>
                  <a:pt x="19" y="62"/>
                </a:lnTo>
                <a:lnTo>
                  <a:pt x="44" y="88"/>
                </a:lnTo>
                <a:lnTo>
                  <a:pt x="57" y="112"/>
                </a:lnTo>
                <a:lnTo>
                  <a:pt x="69" y="137"/>
                </a:lnTo>
                <a:lnTo>
                  <a:pt x="82" y="162"/>
                </a:lnTo>
                <a:lnTo>
                  <a:pt x="107" y="187"/>
                </a:lnTo>
                <a:lnTo>
                  <a:pt x="144" y="212"/>
                </a:lnTo>
                <a:lnTo>
                  <a:pt x="182" y="220"/>
                </a:lnTo>
                <a:lnTo>
                  <a:pt x="219" y="237"/>
                </a:lnTo>
                <a:lnTo>
                  <a:pt x="257" y="246"/>
                </a:lnTo>
                <a:lnTo>
                  <a:pt x="294" y="246"/>
                </a:lnTo>
                <a:lnTo>
                  <a:pt x="332" y="254"/>
                </a:lnTo>
                <a:lnTo>
                  <a:pt x="369" y="254"/>
                </a:lnTo>
                <a:lnTo>
                  <a:pt x="407" y="254"/>
                </a:lnTo>
                <a:lnTo>
                  <a:pt x="445" y="254"/>
                </a:lnTo>
                <a:lnTo>
                  <a:pt x="482" y="254"/>
                </a:lnTo>
                <a:lnTo>
                  <a:pt x="520" y="262"/>
                </a:lnTo>
                <a:lnTo>
                  <a:pt x="557" y="262"/>
                </a:lnTo>
                <a:lnTo>
                  <a:pt x="595" y="270"/>
                </a:lnTo>
                <a:lnTo>
                  <a:pt x="632" y="279"/>
                </a:lnTo>
                <a:lnTo>
                  <a:pt x="670" y="279"/>
                </a:lnTo>
                <a:lnTo>
                  <a:pt x="707" y="279"/>
                </a:lnTo>
                <a:lnTo>
                  <a:pt x="720" y="288"/>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3" name="Freeform 47"/>
          <p:cNvSpPr>
            <a:spLocks/>
          </p:cNvSpPr>
          <p:nvPr/>
        </p:nvSpPr>
        <p:spPr bwMode="auto">
          <a:xfrm>
            <a:off x="2909887" y="1728787"/>
            <a:ext cx="344091" cy="353616"/>
          </a:xfrm>
          <a:custGeom>
            <a:avLst/>
            <a:gdLst>
              <a:gd name="T0" fmla="*/ 288 w 289"/>
              <a:gd name="T1" fmla="*/ 0 h 297"/>
              <a:gd name="T2" fmla="*/ 262 w 289"/>
              <a:gd name="T3" fmla="*/ 71 h 297"/>
              <a:gd name="T4" fmla="*/ 249 w 289"/>
              <a:gd name="T5" fmla="*/ 108 h 297"/>
              <a:gd name="T6" fmla="*/ 237 w 289"/>
              <a:gd name="T7" fmla="*/ 146 h 297"/>
              <a:gd name="T8" fmla="*/ 224 w 289"/>
              <a:gd name="T9" fmla="*/ 183 h 297"/>
              <a:gd name="T10" fmla="*/ 199 w 289"/>
              <a:gd name="T11" fmla="*/ 221 h 297"/>
              <a:gd name="T12" fmla="*/ 162 w 289"/>
              <a:gd name="T13" fmla="*/ 246 h 297"/>
              <a:gd name="T14" fmla="*/ 124 w 289"/>
              <a:gd name="T15" fmla="*/ 271 h 297"/>
              <a:gd name="T16" fmla="*/ 87 w 289"/>
              <a:gd name="T17" fmla="*/ 283 h 297"/>
              <a:gd name="T18" fmla="*/ 49 w 289"/>
              <a:gd name="T19" fmla="*/ 296 h 297"/>
              <a:gd name="T20" fmla="*/ 12 w 289"/>
              <a:gd name="T21" fmla="*/ 296 h 297"/>
              <a:gd name="T22" fmla="*/ 0 w 289"/>
              <a:gd name="T23" fmla="*/ 2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9" h="297">
                <a:moveTo>
                  <a:pt x="288" y="0"/>
                </a:moveTo>
                <a:lnTo>
                  <a:pt x="262" y="71"/>
                </a:lnTo>
                <a:lnTo>
                  <a:pt x="249" y="108"/>
                </a:lnTo>
                <a:lnTo>
                  <a:pt x="237" y="146"/>
                </a:lnTo>
                <a:lnTo>
                  <a:pt x="224" y="183"/>
                </a:lnTo>
                <a:lnTo>
                  <a:pt x="199" y="221"/>
                </a:lnTo>
                <a:lnTo>
                  <a:pt x="162" y="246"/>
                </a:lnTo>
                <a:lnTo>
                  <a:pt x="124" y="271"/>
                </a:lnTo>
                <a:lnTo>
                  <a:pt x="87" y="283"/>
                </a:lnTo>
                <a:lnTo>
                  <a:pt x="49" y="296"/>
                </a:lnTo>
                <a:lnTo>
                  <a:pt x="12" y="296"/>
                </a:lnTo>
                <a:lnTo>
                  <a:pt x="0" y="288"/>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4" name="Rectangle 48"/>
          <p:cNvSpPr>
            <a:spLocks noChangeArrowheads="1"/>
          </p:cNvSpPr>
          <p:nvPr/>
        </p:nvSpPr>
        <p:spPr bwMode="auto">
          <a:xfrm>
            <a:off x="4343400" y="2133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85" name="Rectangle 49"/>
          <p:cNvSpPr>
            <a:spLocks noChangeArrowheads="1"/>
          </p:cNvSpPr>
          <p:nvPr/>
        </p:nvSpPr>
        <p:spPr bwMode="auto">
          <a:xfrm>
            <a:off x="3698081" y="2112169"/>
            <a:ext cx="80390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M</a:t>
            </a:r>
          </a:p>
        </p:txBody>
      </p:sp>
      <p:sp>
        <p:nvSpPr>
          <p:cNvPr id="39986" name="Rectangle 50"/>
          <p:cNvSpPr>
            <a:spLocks noChangeArrowheads="1"/>
          </p:cNvSpPr>
          <p:nvPr/>
        </p:nvSpPr>
        <p:spPr bwMode="auto">
          <a:xfrm>
            <a:off x="512683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87" name="Rectangle 51"/>
          <p:cNvSpPr>
            <a:spLocks noChangeArrowheads="1"/>
          </p:cNvSpPr>
          <p:nvPr/>
        </p:nvSpPr>
        <p:spPr bwMode="auto">
          <a:xfrm>
            <a:off x="444103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88" name="Rectangle 52"/>
          <p:cNvSpPr>
            <a:spLocks noChangeArrowheads="1"/>
          </p:cNvSpPr>
          <p:nvPr/>
        </p:nvSpPr>
        <p:spPr bwMode="auto">
          <a:xfrm>
            <a:off x="2842022" y="2740818"/>
            <a:ext cx="1159773"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FF"/>
                </a:solidFill>
                <a:latin typeface="Book Antiqua" charset="0"/>
                <a:ea typeface=""/>
              </a:rPr>
              <a:t>number </a:t>
            </a:r>
          </a:p>
          <a:p>
            <a:pPr defTabSz="685800" eaLnBrk="0" hangingPunct="0"/>
            <a:r>
              <a:rPr lang="en-US" altLang="en-US" smtClean="0">
                <a:solidFill>
                  <a:srgbClr val="0000FF"/>
                </a:solidFill>
                <a:latin typeface="Book Antiqua" charset="0"/>
                <a:ea typeface=""/>
              </a:rPr>
              <a:t>of records</a:t>
            </a:r>
          </a:p>
        </p:txBody>
      </p:sp>
      <p:sp>
        <p:nvSpPr>
          <p:cNvPr id="39989" name="Freeform 53"/>
          <p:cNvSpPr>
            <a:spLocks/>
          </p:cNvSpPr>
          <p:nvPr/>
        </p:nvSpPr>
        <p:spPr bwMode="auto">
          <a:xfrm>
            <a:off x="2795588" y="2471737"/>
            <a:ext cx="297656" cy="344091"/>
          </a:xfrm>
          <a:custGeom>
            <a:avLst/>
            <a:gdLst>
              <a:gd name="T0" fmla="*/ 240 w 250"/>
              <a:gd name="T1" fmla="*/ 288 h 289"/>
              <a:gd name="T2" fmla="*/ 249 w 250"/>
              <a:gd name="T3" fmla="*/ 234 h 289"/>
              <a:gd name="T4" fmla="*/ 249 w 250"/>
              <a:gd name="T5" fmla="*/ 197 h 289"/>
              <a:gd name="T6" fmla="*/ 249 w 250"/>
              <a:gd name="T7" fmla="*/ 147 h 289"/>
              <a:gd name="T8" fmla="*/ 237 w 250"/>
              <a:gd name="T9" fmla="*/ 109 h 289"/>
              <a:gd name="T10" fmla="*/ 199 w 250"/>
              <a:gd name="T11" fmla="*/ 84 h 289"/>
              <a:gd name="T12" fmla="*/ 162 w 250"/>
              <a:gd name="T13" fmla="*/ 59 h 289"/>
              <a:gd name="T14" fmla="*/ 124 w 250"/>
              <a:gd name="T15" fmla="*/ 47 h 289"/>
              <a:gd name="T16" fmla="*/ 87 w 250"/>
              <a:gd name="T17" fmla="*/ 34 h 289"/>
              <a:gd name="T18" fmla="*/ 49 w 250"/>
              <a:gd name="T19" fmla="*/ 34 h 289"/>
              <a:gd name="T20" fmla="*/ 12 w 250"/>
              <a:gd name="T21" fmla="*/ 34 h 289"/>
              <a:gd name="T22" fmla="*/ 0 w 250"/>
              <a:gd name="T2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89">
                <a:moveTo>
                  <a:pt x="240" y="288"/>
                </a:moveTo>
                <a:lnTo>
                  <a:pt x="249" y="234"/>
                </a:lnTo>
                <a:lnTo>
                  <a:pt x="249" y="197"/>
                </a:lnTo>
                <a:lnTo>
                  <a:pt x="249" y="147"/>
                </a:lnTo>
                <a:lnTo>
                  <a:pt x="237" y="109"/>
                </a:lnTo>
                <a:lnTo>
                  <a:pt x="199" y="84"/>
                </a:lnTo>
                <a:lnTo>
                  <a:pt x="162" y="59"/>
                </a:lnTo>
                <a:lnTo>
                  <a:pt x="124" y="47"/>
                </a:lnTo>
                <a:lnTo>
                  <a:pt x="87" y="34"/>
                </a:lnTo>
                <a:lnTo>
                  <a:pt x="49" y="34"/>
                </a:lnTo>
                <a:lnTo>
                  <a:pt x="12" y="34"/>
                </a:lnTo>
                <a:lnTo>
                  <a:pt x="0" y="0"/>
                </a:lnTo>
              </a:path>
            </a:pathLst>
          </a:custGeom>
          <a:noFill/>
          <a:ln w="12700" cap="rnd" cmpd="sng">
            <a:solidFill>
              <a:srgbClr val="0000FF"/>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90" name="Rectangle 54"/>
          <p:cNvSpPr>
            <a:spLocks noChangeArrowheads="1"/>
          </p:cNvSpPr>
          <p:nvPr/>
        </p:nvSpPr>
        <p:spPr bwMode="auto">
          <a:xfrm>
            <a:off x="6099572" y="2740818"/>
            <a:ext cx="944971"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FF"/>
                </a:solidFill>
                <a:latin typeface="Book Antiqua" charset="0"/>
                <a:ea typeface=""/>
              </a:rPr>
              <a:t>number</a:t>
            </a:r>
          </a:p>
          <a:p>
            <a:pPr defTabSz="685800" eaLnBrk="0" hangingPunct="0"/>
            <a:r>
              <a:rPr lang="en-US" altLang="en-US" smtClean="0">
                <a:solidFill>
                  <a:srgbClr val="0000FF"/>
                </a:solidFill>
                <a:latin typeface="Book Antiqua" charset="0"/>
                <a:ea typeface=""/>
              </a:rPr>
              <a:t>of slots</a:t>
            </a:r>
          </a:p>
        </p:txBody>
      </p:sp>
      <p:sp>
        <p:nvSpPr>
          <p:cNvPr id="39991" name="Freeform 55"/>
          <p:cNvSpPr>
            <a:spLocks/>
          </p:cNvSpPr>
          <p:nvPr/>
        </p:nvSpPr>
        <p:spPr bwMode="auto">
          <a:xfrm>
            <a:off x="5653087" y="2528887"/>
            <a:ext cx="515541" cy="286941"/>
          </a:xfrm>
          <a:custGeom>
            <a:avLst/>
            <a:gdLst>
              <a:gd name="T0" fmla="*/ 432 w 433"/>
              <a:gd name="T1" fmla="*/ 240 h 241"/>
              <a:gd name="T2" fmla="*/ 409 w 433"/>
              <a:gd name="T3" fmla="*/ 186 h 241"/>
              <a:gd name="T4" fmla="*/ 371 w 433"/>
              <a:gd name="T5" fmla="*/ 149 h 241"/>
              <a:gd name="T6" fmla="*/ 333 w 433"/>
              <a:gd name="T7" fmla="*/ 111 h 241"/>
              <a:gd name="T8" fmla="*/ 296 w 433"/>
              <a:gd name="T9" fmla="*/ 86 h 241"/>
              <a:gd name="T10" fmla="*/ 258 w 433"/>
              <a:gd name="T11" fmla="*/ 61 h 241"/>
              <a:gd name="T12" fmla="*/ 221 w 433"/>
              <a:gd name="T13" fmla="*/ 49 h 241"/>
              <a:gd name="T14" fmla="*/ 183 w 433"/>
              <a:gd name="T15" fmla="*/ 36 h 241"/>
              <a:gd name="T16" fmla="*/ 146 w 433"/>
              <a:gd name="T17" fmla="*/ 24 h 241"/>
              <a:gd name="T18" fmla="*/ 108 w 433"/>
              <a:gd name="T19" fmla="*/ 24 h 241"/>
              <a:gd name="T20" fmla="*/ 71 w 433"/>
              <a:gd name="T21" fmla="*/ 11 h 241"/>
              <a:gd name="T22" fmla="*/ 33 w 433"/>
              <a:gd name="T23" fmla="*/ 11 h 241"/>
              <a:gd name="T24" fmla="*/ 0 w 433"/>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241">
                <a:moveTo>
                  <a:pt x="432" y="240"/>
                </a:moveTo>
                <a:lnTo>
                  <a:pt x="409" y="186"/>
                </a:lnTo>
                <a:lnTo>
                  <a:pt x="371" y="149"/>
                </a:lnTo>
                <a:lnTo>
                  <a:pt x="333" y="111"/>
                </a:lnTo>
                <a:lnTo>
                  <a:pt x="296" y="86"/>
                </a:lnTo>
                <a:lnTo>
                  <a:pt x="258" y="61"/>
                </a:lnTo>
                <a:lnTo>
                  <a:pt x="221" y="49"/>
                </a:lnTo>
                <a:lnTo>
                  <a:pt x="183" y="36"/>
                </a:lnTo>
                <a:lnTo>
                  <a:pt x="146" y="24"/>
                </a:lnTo>
                <a:lnTo>
                  <a:pt x="108" y="24"/>
                </a:lnTo>
                <a:lnTo>
                  <a:pt x="71" y="11"/>
                </a:lnTo>
                <a:lnTo>
                  <a:pt x="33" y="11"/>
                </a:lnTo>
                <a:lnTo>
                  <a:pt x="0" y="0"/>
                </a:lnTo>
              </a:path>
            </a:pathLst>
          </a:custGeom>
          <a:noFill/>
          <a:ln w="12700" cap="rnd" cmpd="sng">
            <a:solidFill>
              <a:srgbClr val="0000FF"/>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Tree>
    <p:extLst>
      <p:ext uri="{BB962C8B-B14F-4D97-AF65-F5344CB8AC3E}">
        <p14:creationId xmlns:p14="http://schemas.microsoft.com/office/powerpoint/2010/main" val="27991537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8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88" name="Rectangle 4"/>
          <p:cNvSpPr>
            <a:spLocks noGrp="1" noChangeArrowheads="1"/>
          </p:cNvSpPr>
          <p:nvPr>
            <p:ph type="title"/>
          </p:nvPr>
        </p:nvSpPr>
        <p:spPr>
          <a:noFill/>
          <a:ln/>
        </p:spPr>
        <p:txBody>
          <a:bodyPr/>
          <a:lstStyle/>
          <a:p>
            <a:r>
              <a:rPr lang="en-US" altLang="en-US" sz="2700"/>
              <a:t>Page Formats: Variable Length Records</a:t>
            </a:r>
          </a:p>
        </p:txBody>
      </p:sp>
      <p:sp>
        <p:nvSpPr>
          <p:cNvPr id="41989" name="Rectangle 5"/>
          <p:cNvSpPr>
            <a:spLocks noGrp="1" noChangeArrowheads="1"/>
          </p:cNvSpPr>
          <p:nvPr>
            <p:ph type="body" idx="1"/>
          </p:nvPr>
        </p:nvSpPr>
        <p:spPr>
          <a:xfrm>
            <a:off x="1657350" y="4057650"/>
            <a:ext cx="5772150" cy="800100"/>
          </a:xfrm>
          <a:noFill/>
          <a:ln/>
        </p:spPr>
        <p:txBody>
          <a:bodyPr/>
          <a:lstStyle/>
          <a:p>
            <a:pPr>
              <a:buFont typeface="Monotype Sorts" charset="2"/>
              <a:buChar char="*"/>
            </a:pPr>
            <a:r>
              <a:rPr lang="en-US" altLang="en-US" i="1"/>
              <a:t>Can move records on page without changing rid; so, attractive for fixed-length records too</a:t>
            </a:r>
            <a:r>
              <a:rPr lang="en-US" altLang="en-US"/>
              <a:t>.</a:t>
            </a:r>
          </a:p>
        </p:txBody>
      </p:sp>
      <p:sp>
        <p:nvSpPr>
          <p:cNvPr id="41990" name="Rectangle 6"/>
          <p:cNvSpPr>
            <a:spLocks noChangeArrowheads="1"/>
          </p:cNvSpPr>
          <p:nvPr/>
        </p:nvSpPr>
        <p:spPr bwMode="auto">
          <a:xfrm>
            <a:off x="1895475" y="1150144"/>
            <a:ext cx="5295900" cy="2269331"/>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1" name="Rectangle 7"/>
          <p:cNvSpPr>
            <a:spLocks noChangeArrowheads="1"/>
          </p:cNvSpPr>
          <p:nvPr/>
        </p:nvSpPr>
        <p:spPr bwMode="auto">
          <a:xfrm>
            <a:off x="6103144" y="1278732"/>
            <a:ext cx="75581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Page i</a:t>
            </a:r>
          </a:p>
        </p:txBody>
      </p:sp>
      <p:sp>
        <p:nvSpPr>
          <p:cNvPr id="41992" name="Rectangle 8"/>
          <p:cNvSpPr>
            <a:spLocks noChangeArrowheads="1"/>
          </p:cNvSpPr>
          <p:nvPr/>
        </p:nvSpPr>
        <p:spPr bwMode="auto">
          <a:xfrm>
            <a:off x="2187611" y="1434344"/>
            <a:ext cx="147637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3" name="Rectangle 9"/>
          <p:cNvSpPr>
            <a:spLocks noChangeArrowheads="1"/>
          </p:cNvSpPr>
          <p:nvPr/>
        </p:nvSpPr>
        <p:spPr bwMode="auto">
          <a:xfrm>
            <a:off x="3823097" y="1924360"/>
            <a:ext cx="124777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4" name="Rectangle 10"/>
          <p:cNvSpPr>
            <a:spLocks noChangeArrowheads="1"/>
          </p:cNvSpPr>
          <p:nvPr/>
        </p:nvSpPr>
        <p:spPr bwMode="auto">
          <a:xfrm>
            <a:off x="4971455" y="2253495"/>
            <a:ext cx="187642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5" name="Rectangle 11"/>
          <p:cNvSpPr>
            <a:spLocks noChangeArrowheads="1"/>
          </p:cNvSpPr>
          <p:nvPr/>
        </p:nvSpPr>
        <p:spPr bwMode="auto">
          <a:xfrm>
            <a:off x="1890713" y="2468166"/>
            <a:ext cx="5305425" cy="956072"/>
          </a:xfrm>
          <a:prstGeom prst="rect">
            <a:avLst/>
          </a:prstGeom>
          <a:solidFill>
            <a:srgbClr val="DDDDDD"/>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6" name="Rectangle 12"/>
          <p:cNvSpPr>
            <a:spLocks noChangeArrowheads="1"/>
          </p:cNvSpPr>
          <p:nvPr/>
        </p:nvSpPr>
        <p:spPr bwMode="auto">
          <a:xfrm>
            <a:off x="2102644" y="1126332"/>
            <a:ext cx="122549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(i,N)</a:t>
            </a:r>
          </a:p>
        </p:txBody>
      </p:sp>
      <p:sp>
        <p:nvSpPr>
          <p:cNvPr id="41997" name="Rectangle 13"/>
          <p:cNvSpPr>
            <a:spLocks noChangeArrowheads="1"/>
          </p:cNvSpPr>
          <p:nvPr/>
        </p:nvSpPr>
        <p:spPr bwMode="auto">
          <a:xfrm>
            <a:off x="3759994" y="1635919"/>
            <a:ext cx="114855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(i,2)</a:t>
            </a:r>
          </a:p>
        </p:txBody>
      </p:sp>
      <p:sp>
        <p:nvSpPr>
          <p:cNvPr id="41998" name="Rectangle 14"/>
          <p:cNvSpPr>
            <a:spLocks noChangeArrowheads="1"/>
          </p:cNvSpPr>
          <p:nvPr/>
        </p:nvSpPr>
        <p:spPr bwMode="auto">
          <a:xfrm>
            <a:off x="5074444" y="1991917"/>
            <a:ext cx="114855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(i,1)</a:t>
            </a:r>
          </a:p>
        </p:txBody>
      </p:sp>
      <p:sp useBgFill="1">
        <p:nvSpPr>
          <p:cNvPr id="41999" name="Rectangle 15"/>
          <p:cNvSpPr>
            <a:spLocks noChangeArrowheads="1"/>
          </p:cNvSpPr>
          <p:nvPr/>
        </p:nvSpPr>
        <p:spPr bwMode="auto">
          <a:xfrm>
            <a:off x="6805613" y="3128963"/>
            <a:ext cx="3905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0" name="Rectangle 16"/>
          <p:cNvSpPr>
            <a:spLocks noChangeArrowheads="1"/>
          </p:cNvSpPr>
          <p:nvPr/>
        </p:nvSpPr>
        <p:spPr bwMode="auto">
          <a:xfrm>
            <a:off x="594836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1" name="Rectangle 17"/>
          <p:cNvSpPr>
            <a:spLocks noChangeArrowheads="1"/>
          </p:cNvSpPr>
          <p:nvPr/>
        </p:nvSpPr>
        <p:spPr bwMode="auto">
          <a:xfrm>
            <a:off x="6405563" y="3128963"/>
            <a:ext cx="3905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2" name="Rectangle 18"/>
          <p:cNvSpPr>
            <a:spLocks noChangeArrowheads="1"/>
          </p:cNvSpPr>
          <p:nvPr/>
        </p:nvSpPr>
        <p:spPr bwMode="auto">
          <a:xfrm>
            <a:off x="549116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3" name="Rectangle 19"/>
          <p:cNvSpPr>
            <a:spLocks noChangeArrowheads="1"/>
          </p:cNvSpPr>
          <p:nvPr/>
        </p:nvSpPr>
        <p:spPr bwMode="auto">
          <a:xfrm>
            <a:off x="4633913" y="3128963"/>
            <a:ext cx="8477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4" name="Rectangle 20"/>
          <p:cNvSpPr>
            <a:spLocks noChangeArrowheads="1"/>
          </p:cNvSpPr>
          <p:nvPr/>
        </p:nvSpPr>
        <p:spPr bwMode="auto">
          <a:xfrm>
            <a:off x="417671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2005" name="Rectangle 21"/>
          <p:cNvSpPr>
            <a:spLocks noChangeArrowheads="1"/>
          </p:cNvSpPr>
          <p:nvPr/>
        </p:nvSpPr>
        <p:spPr bwMode="auto">
          <a:xfrm>
            <a:off x="7190185" y="3183731"/>
            <a:ext cx="632386" cy="80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200">
                <a:solidFill>
                  <a:srgbClr val="063DE8"/>
                </a:solidFill>
                <a:latin typeface="Book Antiqua" charset="0"/>
                <a:ea typeface=""/>
              </a:rPr>
              <a:t>Pointer</a:t>
            </a:r>
          </a:p>
          <a:p>
            <a:pPr defTabSz="685800" eaLnBrk="0" hangingPunct="0"/>
            <a:r>
              <a:rPr lang="en-US" altLang="en-US" sz="1200">
                <a:solidFill>
                  <a:srgbClr val="063DE8"/>
                </a:solidFill>
                <a:latin typeface="Book Antiqua" charset="0"/>
                <a:ea typeface=""/>
              </a:rPr>
              <a:t>to start</a:t>
            </a:r>
          </a:p>
          <a:p>
            <a:pPr defTabSz="685800" eaLnBrk="0" hangingPunct="0"/>
            <a:r>
              <a:rPr lang="en-US" altLang="en-US" sz="1200">
                <a:solidFill>
                  <a:srgbClr val="063DE8"/>
                </a:solidFill>
                <a:latin typeface="Book Antiqua" charset="0"/>
                <a:ea typeface=""/>
              </a:rPr>
              <a:t>of free</a:t>
            </a:r>
          </a:p>
          <a:p>
            <a:pPr defTabSz="685800" eaLnBrk="0" hangingPunct="0"/>
            <a:r>
              <a:rPr lang="en-US" altLang="en-US" sz="1200">
                <a:solidFill>
                  <a:srgbClr val="063DE8"/>
                </a:solidFill>
                <a:latin typeface="Book Antiqua" charset="0"/>
                <a:ea typeface=""/>
              </a:rPr>
              <a:t>space</a:t>
            </a:r>
          </a:p>
        </p:txBody>
      </p:sp>
      <p:sp>
        <p:nvSpPr>
          <p:cNvPr id="42006" name="Rectangle 22"/>
          <p:cNvSpPr>
            <a:spLocks noChangeArrowheads="1"/>
          </p:cNvSpPr>
          <p:nvPr/>
        </p:nvSpPr>
        <p:spPr bwMode="auto">
          <a:xfrm>
            <a:off x="4617244" y="3869532"/>
            <a:ext cx="1294426"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a:solidFill>
                  <a:srgbClr val="CF0E30"/>
                </a:solidFill>
                <a:latin typeface="Book Antiqua" charset="0"/>
                <a:ea typeface=""/>
              </a:rPr>
              <a:t>SLOT DIRECTORY</a:t>
            </a:r>
          </a:p>
        </p:txBody>
      </p:sp>
      <p:grpSp>
        <p:nvGrpSpPr>
          <p:cNvPr id="42010" name="Group 26"/>
          <p:cNvGrpSpPr>
            <a:grpSpLocks/>
          </p:cNvGrpSpPr>
          <p:nvPr/>
        </p:nvGrpSpPr>
        <p:grpSpPr bwMode="auto">
          <a:xfrm>
            <a:off x="4171950" y="3600450"/>
            <a:ext cx="2171700" cy="228600"/>
            <a:chOff x="2544" y="3024"/>
            <a:chExt cx="1824" cy="192"/>
          </a:xfrm>
        </p:grpSpPr>
        <p:sp>
          <p:nvSpPr>
            <p:cNvPr id="42007" name="Line 23"/>
            <p:cNvSpPr>
              <a:spLocks noChangeShapeType="1"/>
            </p:cNvSpPr>
            <p:nvPr/>
          </p:nvSpPr>
          <p:spPr bwMode="auto">
            <a:xfrm>
              <a:off x="2544" y="3024"/>
              <a:ext cx="384" cy="192"/>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08" name="Line 24"/>
            <p:cNvSpPr>
              <a:spLocks noChangeShapeType="1"/>
            </p:cNvSpPr>
            <p:nvPr/>
          </p:nvSpPr>
          <p:spPr bwMode="auto">
            <a:xfrm>
              <a:off x="2928" y="3216"/>
              <a:ext cx="1104" cy="0"/>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09" name="Line 25"/>
            <p:cNvSpPr>
              <a:spLocks noChangeShapeType="1"/>
            </p:cNvSpPr>
            <p:nvPr/>
          </p:nvSpPr>
          <p:spPr bwMode="auto">
            <a:xfrm flipH="1">
              <a:off x="4032" y="3024"/>
              <a:ext cx="336" cy="192"/>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grpSp>
      <p:sp>
        <p:nvSpPr>
          <p:cNvPr id="42011" name="Rectangle 27"/>
          <p:cNvSpPr>
            <a:spLocks noChangeArrowheads="1"/>
          </p:cNvSpPr>
          <p:nvPr/>
        </p:nvSpPr>
        <p:spPr bwMode="auto">
          <a:xfrm>
            <a:off x="4275535" y="3413523"/>
            <a:ext cx="269545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FC0128"/>
                </a:solidFill>
                <a:latin typeface="Book Antiqua" charset="0"/>
                <a:ea typeface=""/>
              </a:rPr>
              <a:t>N</a:t>
            </a:r>
            <a:r>
              <a:rPr lang="en-US" altLang="en-US" smtClean="0">
                <a:solidFill>
                  <a:srgbClr val="000000"/>
                </a:solidFill>
                <a:latin typeface="Book Antiqua" charset="0"/>
                <a:ea typeface=""/>
              </a:rPr>
              <a:t>           . . .            2         1</a:t>
            </a:r>
          </a:p>
        </p:txBody>
      </p:sp>
      <p:sp>
        <p:nvSpPr>
          <p:cNvPr id="42012" name="Freeform 28"/>
          <p:cNvSpPr>
            <a:spLocks/>
          </p:cNvSpPr>
          <p:nvPr/>
        </p:nvSpPr>
        <p:spPr bwMode="auto">
          <a:xfrm>
            <a:off x="4825603" y="2343150"/>
            <a:ext cx="1176338" cy="915591"/>
          </a:xfrm>
          <a:custGeom>
            <a:avLst/>
            <a:gdLst>
              <a:gd name="T0" fmla="*/ 987 w 988"/>
              <a:gd name="T1" fmla="*/ 768 h 769"/>
              <a:gd name="T2" fmla="*/ 970 w 988"/>
              <a:gd name="T3" fmla="*/ 709 h 769"/>
              <a:gd name="T4" fmla="*/ 948 w 988"/>
              <a:gd name="T5" fmla="*/ 662 h 769"/>
              <a:gd name="T6" fmla="*/ 916 w 988"/>
              <a:gd name="T7" fmla="*/ 627 h 769"/>
              <a:gd name="T8" fmla="*/ 883 w 988"/>
              <a:gd name="T9" fmla="*/ 604 h 769"/>
              <a:gd name="T10" fmla="*/ 850 w 988"/>
              <a:gd name="T11" fmla="*/ 592 h 769"/>
              <a:gd name="T12" fmla="*/ 817 w 988"/>
              <a:gd name="T13" fmla="*/ 580 h 769"/>
              <a:gd name="T14" fmla="*/ 785 w 988"/>
              <a:gd name="T15" fmla="*/ 568 h 769"/>
              <a:gd name="T16" fmla="*/ 741 w 988"/>
              <a:gd name="T17" fmla="*/ 568 h 769"/>
              <a:gd name="T18" fmla="*/ 686 w 988"/>
              <a:gd name="T19" fmla="*/ 557 h 769"/>
              <a:gd name="T20" fmla="*/ 654 w 988"/>
              <a:gd name="T21" fmla="*/ 544 h 769"/>
              <a:gd name="T22" fmla="*/ 599 w 988"/>
              <a:gd name="T23" fmla="*/ 521 h 769"/>
              <a:gd name="T24" fmla="*/ 555 w 988"/>
              <a:gd name="T25" fmla="*/ 510 h 769"/>
              <a:gd name="T26" fmla="*/ 501 w 988"/>
              <a:gd name="T27" fmla="*/ 486 h 769"/>
              <a:gd name="T28" fmla="*/ 436 w 988"/>
              <a:gd name="T29" fmla="*/ 450 h 769"/>
              <a:gd name="T30" fmla="*/ 392 w 988"/>
              <a:gd name="T31" fmla="*/ 427 h 769"/>
              <a:gd name="T32" fmla="*/ 349 w 988"/>
              <a:gd name="T33" fmla="*/ 416 h 769"/>
              <a:gd name="T34" fmla="*/ 305 w 988"/>
              <a:gd name="T35" fmla="*/ 392 h 769"/>
              <a:gd name="T36" fmla="*/ 261 w 988"/>
              <a:gd name="T37" fmla="*/ 368 h 769"/>
              <a:gd name="T38" fmla="*/ 218 w 988"/>
              <a:gd name="T39" fmla="*/ 333 h 769"/>
              <a:gd name="T40" fmla="*/ 185 w 988"/>
              <a:gd name="T41" fmla="*/ 309 h 769"/>
              <a:gd name="T42" fmla="*/ 152 w 988"/>
              <a:gd name="T43" fmla="*/ 286 h 769"/>
              <a:gd name="T44" fmla="*/ 119 w 988"/>
              <a:gd name="T45" fmla="*/ 274 h 769"/>
              <a:gd name="T46" fmla="*/ 87 w 988"/>
              <a:gd name="T47" fmla="*/ 251 h 769"/>
              <a:gd name="T48" fmla="*/ 54 w 988"/>
              <a:gd name="T49" fmla="*/ 239 h 769"/>
              <a:gd name="T50" fmla="*/ 21 w 988"/>
              <a:gd name="T51" fmla="*/ 204 h 769"/>
              <a:gd name="T52" fmla="*/ 0 w 988"/>
              <a:gd name="T53" fmla="*/ 169 h 769"/>
              <a:gd name="T54" fmla="*/ 0 w 988"/>
              <a:gd name="T55" fmla="*/ 133 h 769"/>
              <a:gd name="T56" fmla="*/ 0 w 988"/>
              <a:gd name="T57" fmla="*/ 98 h 769"/>
              <a:gd name="T58" fmla="*/ 10 w 988"/>
              <a:gd name="T59" fmla="*/ 63 h 769"/>
              <a:gd name="T60" fmla="*/ 32 w 988"/>
              <a:gd name="T61" fmla="*/ 28 h 769"/>
              <a:gd name="T62" fmla="*/ 65 w 988"/>
              <a:gd name="T6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769">
                <a:moveTo>
                  <a:pt x="987" y="768"/>
                </a:moveTo>
                <a:lnTo>
                  <a:pt x="970" y="709"/>
                </a:lnTo>
                <a:lnTo>
                  <a:pt x="948" y="662"/>
                </a:lnTo>
                <a:lnTo>
                  <a:pt x="916" y="627"/>
                </a:lnTo>
                <a:lnTo>
                  <a:pt x="883" y="604"/>
                </a:lnTo>
                <a:lnTo>
                  <a:pt x="850" y="592"/>
                </a:lnTo>
                <a:lnTo>
                  <a:pt x="817" y="580"/>
                </a:lnTo>
                <a:lnTo>
                  <a:pt x="785" y="568"/>
                </a:lnTo>
                <a:lnTo>
                  <a:pt x="741" y="568"/>
                </a:lnTo>
                <a:lnTo>
                  <a:pt x="686" y="557"/>
                </a:lnTo>
                <a:lnTo>
                  <a:pt x="654" y="544"/>
                </a:lnTo>
                <a:lnTo>
                  <a:pt x="599" y="521"/>
                </a:lnTo>
                <a:lnTo>
                  <a:pt x="555" y="510"/>
                </a:lnTo>
                <a:lnTo>
                  <a:pt x="501" y="486"/>
                </a:lnTo>
                <a:lnTo>
                  <a:pt x="436" y="450"/>
                </a:lnTo>
                <a:lnTo>
                  <a:pt x="392" y="427"/>
                </a:lnTo>
                <a:lnTo>
                  <a:pt x="349" y="416"/>
                </a:lnTo>
                <a:lnTo>
                  <a:pt x="305" y="392"/>
                </a:lnTo>
                <a:lnTo>
                  <a:pt x="261" y="368"/>
                </a:lnTo>
                <a:lnTo>
                  <a:pt x="218" y="333"/>
                </a:lnTo>
                <a:lnTo>
                  <a:pt x="185" y="309"/>
                </a:lnTo>
                <a:lnTo>
                  <a:pt x="152" y="286"/>
                </a:lnTo>
                <a:lnTo>
                  <a:pt x="119" y="274"/>
                </a:lnTo>
                <a:lnTo>
                  <a:pt x="87" y="251"/>
                </a:lnTo>
                <a:lnTo>
                  <a:pt x="54" y="239"/>
                </a:lnTo>
                <a:lnTo>
                  <a:pt x="21" y="204"/>
                </a:lnTo>
                <a:lnTo>
                  <a:pt x="0" y="169"/>
                </a:lnTo>
                <a:lnTo>
                  <a:pt x="0" y="133"/>
                </a:lnTo>
                <a:lnTo>
                  <a:pt x="0" y="98"/>
                </a:lnTo>
                <a:lnTo>
                  <a:pt x="10" y="63"/>
                </a:lnTo>
                <a:lnTo>
                  <a:pt x="32" y="28"/>
                </a:lnTo>
                <a:lnTo>
                  <a:pt x="65" y="0"/>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3" name="Freeform 29"/>
          <p:cNvSpPr>
            <a:spLocks/>
          </p:cNvSpPr>
          <p:nvPr/>
        </p:nvSpPr>
        <p:spPr bwMode="auto">
          <a:xfrm>
            <a:off x="3663553" y="2000250"/>
            <a:ext cx="1881188" cy="1258491"/>
          </a:xfrm>
          <a:custGeom>
            <a:avLst/>
            <a:gdLst>
              <a:gd name="T0" fmla="*/ 1579 w 1580"/>
              <a:gd name="T1" fmla="*/ 1056 h 1057"/>
              <a:gd name="T2" fmla="*/ 1524 w 1580"/>
              <a:gd name="T3" fmla="*/ 1009 h 1057"/>
              <a:gd name="T4" fmla="*/ 1490 w 1580"/>
              <a:gd name="T5" fmla="*/ 972 h 1057"/>
              <a:gd name="T6" fmla="*/ 1455 w 1580"/>
              <a:gd name="T7" fmla="*/ 948 h 1057"/>
              <a:gd name="T8" fmla="*/ 1421 w 1580"/>
              <a:gd name="T9" fmla="*/ 913 h 1057"/>
              <a:gd name="T10" fmla="*/ 1375 w 1580"/>
              <a:gd name="T11" fmla="*/ 889 h 1057"/>
              <a:gd name="T12" fmla="*/ 1329 w 1580"/>
              <a:gd name="T13" fmla="*/ 865 h 1057"/>
              <a:gd name="T14" fmla="*/ 1294 w 1580"/>
              <a:gd name="T15" fmla="*/ 865 h 1057"/>
              <a:gd name="T16" fmla="*/ 1261 w 1580"/>
              <a:gd name="T17" fmla="*/ 853 h 1057"/>
              <a:gd name="T18" fmla="*/ 1226 w 1580"/>
              <a:gd name="T19" fmla="*/ 841 h 1057"/>
              <a:gd name="T20" fmla="*/ 1192 w 1580"/>
              <a:gd name="T21" fmla="*/ 829 h 1057"/>
              <a:gd name="T22" fmla="*/ 1157 w 1580"/>
              <a:gd name="T23" fmla="*/ 829 h 1057"/>
              <a:gd name="T24" fmla="*/ 1123 w 1580"/>
              <a:gd name="T25" fmla="*/ 817 h 1057"/>
              <a:gd name="T26" fmla="*/ 1077 w 1580"/>
              <a:gd name="T27" fmla="*/ 793 h 1057"/>
              <a:gd name="T28" fmla="*/ 1042 w 1580"/>
              <a:gd name="T29" fmla="*/ 781 h 1057"/>
              <a:gd name="T30" fmla="*/ 986 w 1580"/>
              <a:gd name="T31" fmla="*/ 757 h 1057"/>
              <a:gd name="T32" fmla="*/ 940 w 1580"/>
              <a:gd name="T33" fmla="*/ 746 h 1057"/>
              <a:gd name="T34" fmla="*/ 894 w 1580"/>
              <a:gd name="T35" fmla="*/ 722 h 1057"/>
              <a:gd name="T36" fmla="*/ 859 w 1580"/>
              <a:gd name="T37" fmla="*/ 698 h 1057"/>
              <a:gd name="T38" fmla="*/ 802 w 1580"/>
              <a:gd name="T39" fmla="*/ 674 h 1057"/>
              <a:gd name="T40" fmla="*/ 745 w 1580"/>
              <a:gd name="T41" fmla="*/ 638 h 1057"/>
              <a:gd name="T42" fmla="*/ 711 w 1580"/>
              <a:gd name="T43" fmla="*/ 626 h 1057"/>
              <a:gd name="T44" fmla="*/ 687 w 1580"/>
              <a:gd name="T45" fmla="*/ 614 h 1057"/>
              <a:gd name="T46" fmla="*/ 630 w 1580"/>
              <a:gd name="T47" fmla="*/ 590 h 1057"/>
              <a:gd name="T48" fmla="*/ 595 w 1580"/>
              <a:gd name="T49" fmla="*/ 566 h 1057"/>
              <a:gd name="T50" fmla="*/ 561 w 1580"/>
              <a:gd name="T51" fmla="*/ 554 h 1057"/>
              <a:gd name="T52" fmla="*/ 526 w 1580"/>
              <a:gd name="T53" fmla="*/ 530 h 1057"/>
              <a:gd name="T54" fmla="*/ 470 w 1580"/>
              <a:gd name="T55" fmla="*/ 506 h 1057"/>
              <a:gd name="T56" fmla="*/ 424 w 1580"/>
              <a:gd name="T57" fmla="*/ 494 h 1057"/>
              <a:gd name="T58" fmla="*/ 389 w 1580"/>
              <a:gd name="T59" fmla="*/ 483 h 1057"/>
              <a:gd name="T60" fmla="*/ 343 w 1580"/>
              <a:gd name="T61" fmla="*/ 459 h 1057"/>
              <a:gd name="T62" fmla="*/ 309 w 1580"/>
              <a:gd name="T63" fmla="*/ 447 h 1057"/>
              <a:gd name="T64" fmla="*/ 274 w 1580"/>
              <a:gd name="T65" fmla="*/ 423 h 1057"/>
              <a:gd name="T66" fmla="*/ 229 w 1580"/>
              <a:gd name="T67" fmla="*/ 411 h 1057"/>
              <a:gd name="T68" fmla="*/ 195 w 1580"/>
              <a:gd name="T69" fmla="*/ 387 h 1057"/>
              <a:gd name="T70" fmla="*/ 160 w 1580"/>
              <a:gd name="T71" fmla="*/ 375 h 1057"/>
              <a:gd name="T72" fmla="*/ 126 w 1580"/>
              <a:gd name="T73" fmla="*/ 352 h 1057"/>
              <a:gd name="T74" fmla="*/ 80 w 1580"/>
              <a:gd name="T75" fmla="*/ 304 h 1057"/>
              <a:gd name="T76" fmla="*/ 45 w 1580"/>
              <a:gd name="T77" fmla="*/ 291 h 1057"/>
              <a:gd name="T78" fmla="*/ 22 w 1580"/>
              <a:gd name="T79" fmla="*/ 256 h 1057"/>
              <a:gd name="T80" fmla="*/ 11 w 1580"/>
              <a:gd name="T81" fmla="*/ 220 h 1057"/>
              <a:gd name="T82" fmla="*/ 0 w 1580"/>
              <a:gd name="T83" fmla="*/ 184 h 1057"/>
              <a:gd name="T84" fmla="*/ 0 w 1580"/>
              <a:gd name="T85" fmla="*/ 148 h 1057"/>
              <a:gd name="T86" fmla="*/ 11 w 1580"/>
              <a:gd name="T87" fmla="*/ 112 h 1057"/>
              <a:gd name="T88" fmla="*/ 22 w 1580"/>
              <a:gd name="T89" fmla="*/ 76 h 1057"/>
              <a:gd name="T90" fmla="*/ 57 w 1580"/>
              <a:gd name="T91" fmla="*/ 52 h 1057"/>
              <a:gd name="T92" fmla="*/ 91 w 1580"/>
              <a:gd name="T93" fmla="*/ 28 h 1057"/>
              <a:gd name="T94" fmla="*/ 126 w 1580"/>
              <a:gd name="T95" fmla="*/ 4 h 1057"/>
              <a:gd name="T96" fmla="*/ 127 w 1580"/>
              <a:gd name="T9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057">
                <a:moveTo>
                  <a:pt x="1579" y="1056"/>
                </a:moveTo>
                <a:lnTo>
                  <a:pt x="1524" y="1009"/>
                </a:lnTo>
                <a:lnTo>
                  <a:pt x="1490" y="972"/>
                </a:lnTo>
                <a:lnTo>
                  <a:pt x="1455" y="948"/>
                </a:lnTo>
                <a:lnTo>
                  <a:pt x="1421" y="913"/>
                </a:lnTo>
                <a:lnTo>
                  <a:pt x="1375" y="889"/>
                </a:lnTo>
                <a:lnTo>
                  <a:pt x="1329" y="865"/>
                </a:lnTo>
                <a:lnTo>
                  <a:pt x="1294" y="865"/>
                </a:lnTo>
                <a:lnTo>
                  <a:pt x="1261" y="853"/>
                </a:lnTo>
                <a:lnTo>
                  <a:pt x="1226" y="841"/>
                </a:lnTo>
                <a:lnTo>
                  <a:pt x="1192" y="829"/>
                </a:lnTo>
                <a:lnTo>
                  <a:pt x="1157" y="829"/>
                </a:lnTo>
                <a:lnTo>
                  <a:pt x="1123" y="817"/>
                </a:lnTo>
                <a:lnTo>
                  <a:pt x="1077" y="793"/>
                </a:lnTo>
                <a:lnTo>
                  <a:pt x="1042" y="781"/>
                </a:lnTo>
                <a:lnTo>
                  <a:pt x="986" y="757"/>
                </a:lnTo>
                <a:lnTo>
                  <a:pt x="940" y="746"/>
                </a:lnTo>
                <a:lnTo>
                  <a:pt x="894" y="722"/>
                </a:lnTo>
                <a:lnTo>
                  <a:pt x="859" y="698"/>
                </a:lnTo>
                <a:lnTo>
                  <a:pt x="802" y="674"/>
                </a:lnTo>
                <a:lnTo>
                  <a:pt x="745" y="638"/>
                </a:lnTo>
                <a:lnTo>
                  <a:pt x="711" y="626"/>
                </a:lnTo>
                <a:lnTo>
                  <a:pt x="687" y="614"/>
                </a:lnTo>
                <a:lnTo>
                  <a:pt x="630" y="590"/>
                </a:lnTo>
                <a:lnTo>
                  <a:pt x="595" y="566"/>
                </a:lnTo>
                <a:lnTo>
                  <a:pt x="561" y="554"/>
                </a:lnTo>
                <a:lnTo>
                  <a:pt x="526" y="530"/>
                </a:lnTo>
                <a:lnTo>
                  <a:pt x="470" y="506"/>
                </a:lnTo>
                <a:lnTo>
                  <a:pt x="424" y="494"/>
                </a:lnTo>
                <a:lnTo>
                  <a:pt x="389" y="483"/>
                </a:lnTo>
                <a:lnTo>
                  <a:pt x="343" y="459"/>
                </a:lnTo>
                <a:lnTo>
                  <a:pt x="309" y="447"/>
                </a:lnTo>
                <a:lnTo>
                  <a:pt x="274" y="423"/>
                </a:lnTo>
                <a:lnTo>
                  <a:pt x="229" y="411"/>
                </a:lnTo>
                <a:lnTo>
                  <a:pt x="195" y="387"/>
                </a:lnTo>
                <a:lnTo>
                  <a:pt x="160" y="375"/>
                </a:lnTo>
                <a:lnTo>
                  <a:pt x="126" y="352"/>
                </a:lnTo>
                <a:lnTo>
                  <a:pt x="80" y="304"/>
                </a:lnTo>
                <a:lnTo>
                  <a:pt x="45" y="291"/>
                </a:lnTo>
                <a:lnTo>
                  <a:pt x="22" y="256"/>
                </a:lnTo>
                <a:lnTo>
                  <a:pt x="11" y="220"/>
                </a:lnTo>
                <a:lnTo>
                  <a:pt x="0" y="184"/>
                </a:lnTo>
                <a:lnTo>
                  <a:pt x="0" y="148"/>
                </a:lnTo>
                <a:lnTo>
                  <a:pt x="11" y="112"/>
                </a:lnTo>
                <a:lnTo>
                  <a:pt x="22" y="76"/>
                </a:lnTo>
                <a:lnTo>
                  <a:pt x="57" y="52"/>
                </a:lnTo>
                <a:lnTo>
                  <a:pt x="91" y="28"/>
                </a:lnTo>
                <a:lnTo>
                  <a:pt x="126" y="4"/>
                </a:lnTo>
                <a:lnTo>
                  <a:pt x="127" y="0"/>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4" name="Freeform 30"/>
          <p:cNvSpPr>
            <a:spLocks/>
          </p:cNvSpPr>
          <p:nvPr/>
        </p:nvSpPr>
        <p:spPr bwMode="auto">
          <a:xfrm>
            <a:off x="2040732" y="1515666"/>
            <a:ext cx="2189560" cy="1743075"/>
          </a:xfrm>
          <a:custGeom>
            <a:avLst/>
            <a:gdLst>
              <a:gd name="T0" fmla="*/ 1838 w 1839"/>
              <a:gd name="T1" fmla="*/ 1463 h 1464"/>
              <a:gd name="T2" fmla="*/ 1809 w 1839"/>
              <a:gd name="T3" fmla="*/ 1399 h 1464"/>
              <a:gd name="T4" fmla="*/ 1774 w 1839"/>
              <a:gd name="T5" fmla="*/ 1349 h 1464"/>
              <a:gd name="T6" fmla="*/ 1739 w 1839"/>
              <a:gd name="T7" fmla="*/ 1324 h 1464"/>
              <a:gd name="T8" fmla="*/ 1716 w 1839"/>
              <a:gd name="T9" fmla="*/ 1287 h 1464"/>
              <a:gd name="T10" fmla="*/ 1646 w 1839"/>
              <a:gd name="T11" fmla="*/ 1237 h 1464"/>
              <a:gd name="T12" fmla="*/ 1611 w 1839"/>
              <a:gd name="T13" fmla="*/ 1212 h 1464"/>
              <a:gd name="T14" fmla="*/ 1565 w 1839"/>
              <a:gd name="T15" fmla="*/ 1187 h 1464"/>
              <a:gd name="T16" fmla="*/ 1531 w 1839"/>
              <a:gd name="T17" fmla="*/ 1162 h 1464"/>
              <a:gd name="T18" fmla="*/ 1495 w 1839"/>
              <a:gd name="T19" fmla="*/ 1137 h 1464"/>
              <a:gd name="T20" fmla="*/ 1461 w 1839"/>
              <a:gd name="T21" fmla="*/ 1124 h 1464"/>
              <a:gd name="T22" fmla="*/ 1426 w 1839"/>
              <a:gd name="T23" fmla="*/ 1099 h 1464"/>
              <a:gd name="T24" fmla="*/ 1391 w 1839"/>
              <a:gd name="T25" fmla="*/ 1087 h 1464"/>
              <a:gd name="T26" fmla="*/ 1345 w 1839"/>
              <a:gd name="T27" fmla="*/ 1074 h 1464"/>
              <a:gd name="T28" fmla="*/ 1310 w 1839"/>
              <a:gd name="T29" fmla="*/ 1062 h 1464"/>
              <a:gd name="T30" fmla="*/ 1263 w 1839"/>
              <a:gd name="T31" fmla="*/ 1037 h 1464"/>
              <a:gd name="T32" fmla="*/ 1217 w 1839"/>
              <a:gd name="T33" fmla="*/ 1024 h 1464"/>
              <a:gd name="T34" fmla="*/ 1183 w 1839"/>
              <a:gd name="T35" fmla="*/ 1012 h 1464"/>
              <a:gd name="T36" fmla="*/ 1136 w 1839"/>
              <a:gd name="T37" fmla="*/ 987 h 1464"/>
              <a:gd name="T38" fmla="*/ 1090 w 1839"/>
              <a:gd name="T39" fmla="*/ 962 h 1464"/>
              <a:gd name="T40" fmla="*/ 1055 w 1839"/>
              <a:gd name="T41" fmla="*/ 949 h 1464"/>
              <a:gd name="T42" fmla="*/ 1021 w 1839"/>
              <a:gd name="T43" fmla="*/ 924 h 1464"/>
              <a:gd name="T44" fmla="*/ 985 w 1839"/>
              <a:gd name="T45" fmla="*/ 912 h 1464"/>
              <a:gd name="T46" fmla="*/ 939 w 1839"/>
              <a:gd name="T47" fmla="*/ 899 h 1464"/>
              <a:gd name="T48" fmla="*/ 893 w 1839"/>
              <a:gd name="T49" fmla="*/ 875 h 1464"/>
              <a:gd name="T50" fmla="*/ 846 w 1839"/>
              <a:gd name="T51" fmla="*/ 837 h 1464"/>
              <a:gd name="T52" fmla="*/ 800 w 1839"/>
              <a:gd name="T53" fmla="*/ 812 h 1464"/>
              <a:gd name="T54" fmla="*/ 753 w 1839"/>
              <a:gd name="T55" fmla="*/ 787 h 1464"/>
              <a:gd name="T56" fmla="*/ 719 w 1839"/>
              <a:gd name="T57" fmla="*/ 775 h 1464"/>
              <a:gd name="T58" fmla="*/ 661 w 1839"/>
              <a:gd name="T59" fmla="*/ 737 h 1464"/>
              <a:gd name="T60" fmla="*/ 626 w 1839"/>
              <a:gd name="T61" fmla="*/ 712 h 1464"/>
              <a:gd name="T62" fmla="*/ 580 w 1839"/>
              <a:gd name="T63" fmla="*/ 687 h 1464"/>
              <a:gd name="T64" fmla="*/ 534 w 1839"/>
              <a:gd name="T65" fmla="*/ 662 h 1464"/>
              <a:gd name="T66" fmla="*/ 498 w 1839"/>
              <a:gd name="T67" fmla="*/ 637 h 1464"/>
              <a:gd name="T68" fmla="*/ 452 w 1839"/>
              <a:gd name="T69" fmla="*/ 612 h 1464"/>
              <a:gd name="T70" fmla="*/ 406 w 1839"/>
              <a:gd name="T71" fmla="*/ 575 h 1464"/>
              <a:gd name="T72" fmla="*/ 359 w 1839"/>
              <a:gd name="T73" fmla="*/ 537 h 1464"/>
              <a:gd name="T74" fmla="*/ 313 w 1839"/>
              <a:gd name="T75" fmla="*/ 512 h 1464"/>
              <a:gd name="T76" fmla="*/ 255 w 1839"/>
              <a:gd name="T77" fmla="*/ 462 h 1464"/>
              <a:gd name="T78" fmla="*/ 208 w 1839"/>
              <a:gd name="T79" fmla="*/ 425 h 1464"/>
              <a:gd name="T80" fmla="*/ 174 w 1839"/>
              <a:gd name="T81" fmla="*/ 375 h 1464"/>
              <a:gd name="T82" fmla="*/ 127 w 1839"/>
              <a:gd name="T83" fmla="*/ 325 h 1464"/>
              <a:gd name="T84" fmla="*/ 92 w 1839"/>
              <a:gd name="T85" fmla="*/ 275 h 1464"/>
              <a:gd name="T86" fmla="*/ 58 w 1839"/>
              <a:gd name="T87" fmla="*/ 225 h 1464"/>
              <a:gd name="T88" fmla="*/ 35 w 1839"/>
              <a:gd name="T89" fmla="*/ 187 h 1464"/>
              <a:gd name="T90" fmla="*/ 12 w 1839"/>
              <a:gd name="T91" fmla="*/ 137 h 1464"/>
              <a:gd name="T92" fmla="*/ 0 w 1839"/>
              <a:gd name="T93" fmla="*/ 100 h 1464"/>
              <a:gd name="T94" fmla="*/ 0 w 1839"/>
              <a:gd name="T95" fmla="*/ 62 h 1464"/>
              <a:gd name="T96" fmla="*/ 35 w 1839"/>
              <a:gd name="T97" fmla="*/ 37 h 1464"/>
              <a:gd name="T98" fmla="*/ 69 w 1839"/>
              <a:gd name="T99" fmla="*/ 25 h 1464"/>
              <a:gd name="T100" fmla="*/ 104 w 1839"/>
              <a:gd name="T101" fmla="*/ 0 h 1464"/>
              <a:gd name="T102" fmla="*/ 102 w 1839"/>
              <a:gd name="T103" fmla="*/ 2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464">
                <a:moveTo>
                  <a:pt x="1838" y="1463"/>
                </a:moveTo>
                <a:lnTo>
                  <a:pt x="1809" y="1399"/>
                </a:lnTo>
                <a:lnTo>
                  <a:pt x="1774" y="1349"/>
                </a:lnTo>
                <a:lnTo>
                  <a:pt x="1739" y="1324"/>
                </a:lnTo>
                <a:lnTo>
                  <a:pt x="1716" y="1287"/>
                </a:lnTo>
                <a:lnTo>
                  <a:pt x="1646" y="1237"/>
                </a:lnTo>
                <a:lnTo>
                  <a:pt x="1611" y="1212"/>
                </a:lnTo>
                <a:lnTo>
                  <a:pt x="1565" y="1187"/>
                </a:lnTo>
                <a:lnTo>
                  <a:pt x="1531" y="1162"/>
                </a:lnTo>
                <a:lnTo>
                  <a:pt x="1495" y="1137"/>
                </a:lnTo>
                <a:lnTo>
                  <a:pt x="1461" y="1124"/>
                </a:lnTo>
                <a:lnTo>
                  <a:pt x="1426" y="1099"/>
                </a:lnTo>
                <a:lnTo>
                  <a:pt x="1391" y="1087"/>
                </a:lnTo>
                <a:lnTo>
                  <a:pt x="1345" y="1074"/>
                </a:lnTo>
                <a:lnTo>
                  <a:pt x="1310" y="1062"/>
                </a:lnTo>
                <a:lnTo>
                  <a:pt x="1263" y="1037"/>
                </a:lnTo>
                <a:lnTo>
                  <a:pt x="1217" y="1024"/>
                </a:lnTo>
                <a:lnTo>
                  <a:pt x="1183" y="1012"/>
                </a:lnTo>
                <a:lnTo>
                  <a:pt x="1136" y="987"/>
                </a:lnTo>
                <a:lnTo>
                  <a:pt x="1090" y="962"/>
                </a:lnTo>
                <a:lnTo>
                  <a:pt x="1055" y="949"/>
                </a:lnTo>
                <a:lnTo>
                  <a:pt x="1021" y="924"/>
                </a:lnTo>
                <a:lnTo>
                  <a:pt x="985" y="912"/>
                </a:lnTo>
                <a:lnTo>
                  <a:pt x="939" y="899"/>
                </a:lnTo>
                <a:lnTo>
                  <a:pt x="893" y="875"/>
                </a:lnTo>
                <a:lnTo>
                  <a:pt x="846" y="837"/>
                </a:lnTo>
                <a:lnTo>
                  <a:pt x="800" y="812"/>
                </a:lnTo>
                <a:lnTo>
                  <a:pt x="753" y="787"/>
                </a:lnTo>
                <a:lnTo>
                  <a:pt x="719" y="775"/>
                </a:lnTo>
                <a:lnTo>
                  <a:pt x="661" y="737"/>
                </a:lnTo>
                <a:lnTo>
                  <a:pt x="626" y="712"/>
                </a:lnTo>
                <a:lnTo>
                  <a:pt x="580" y="687"/>
                </a:lnTo>
                <a:lnTo>
                  <a:pt x="534" y="662"/>
                </a:lnTo>
                <a:lnTo>
                  <a:pt x="498" y="637"/>
                </a:lnTo>
                <a:lnTo>
                  <a:pt x="452" y="612"/>
                </a:lnTo>
                <a:lnTo>
                  <a:pt x="406" y="575"/>
                </a:lnTo>
                <a:lnTo>
                  <a:pt x="359" y="537"/>
                </a:lnTo>
                <a:lnTo>
                  <a:pt x="313" y="512"/>
                </a:lnTo>
                <a:lnTo>
                  <a:pt x="255" y="462"/>
                </a:lnTo>
                <a:lnTo>
                  <a:pt x="208" y="425"/>
                </a:lnTo>
                <a:lnTo>
                  <a:pt x="174" y="375"/>
                </a:lnTo>
                <a:lnTo>
                  <a:pt x="127" y="325"/>
                </a:lnTo>
                <a:lnTo>
                  <a:pt x="92" y="275"/>
                </a:lnTo>
                <a:lnTo>
                  <a:pt x="58" y="225"/>
                </a:lnTo>
                <a:lnTo>
                  <a:pt x="35" y="187"/>
                </a:lnTo>
                <a:lnTo>
                  <a:pt x="12" y="137"/>
                </a:lnTo>
                <a:lnTo>
                  <a:pt x="0" y="100"/>
                </a:lnTo>
                <a:lnTo>
                  <a:pt x="0" y="62"/>
                </a:lnTo>
                <a:lnTo>
                  <a:pt x="35" y="37"/>
                </a:lnTo>
                <a:lnTo>
                  <a:pt x="69" y="25"/>
                </a:lnTo>
                <a:lnTo>
                  <a:pt x="104" y="0"/>
                </a:lnTo>
                <a:lnTo>
                  <a:pt x="102" y="23"/>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5" name="Rectangle 31"/>
          <p:cNvSpPr>
            <a:spLocks noChangeArrowheads="1"/>
          </p:cNvSpPr>
          <p:nvPr/>
        </p:nvSpPr>
        <p:spPr bwMode="auto">
          <a:xfrm>
            <a:off x="421838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20</a:t>
            </a:r>
          </a:p>
        </p:txBody>
      </p:sp>
      <p:sp>
        <p:nvSpPr>
          <p:cNvPr id="42016" name="Rectangle 32"/>
          <p:cNvSpPr>
            <a:spLocks noChangeArrowheads="1"/>
          </p:cNvSpPr>
          <p:nvPr/>
        </p:nvSpPr>
        <p:spPr bwMode="auto">
          <a:xfrm>
            <a:off x="553283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16</a:t>
            </a:r>
          </a:p>
        </p:txBody>
      </p:sp>
      <p:sp>
        <p:nvSpPr>
          <p:cNvPr id="42017" name="Rectangle 33"/>
          <p:cNvSpPr>
            <a:spLocks noChangeArrowheads="1"/>
          </p:cNvSpPr>
          <p:nvPr/>
        </p:nvSpPr>
        <p:spPr bwMode="auto">
          <a:xfrm>
            <a:off x="599003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24</a:t>
            </a:r>
          </a:p>
        </p:txBody>
      </p:sp>
      <p:sp>
        <p:nvSpPr>
          <p:cNvPr id="42018" name="Arc 34"/>
          <p:cNvSpPr>
            <a:spLocks/>
          </p:cNvSpPr>
          <p:nvPr/>
        </p:nvSpPr>
        <p:spPr bwMode="auto">
          <a:xfrm>
            <a:off x="1659731" y="2459831"/>
            <a:ext cx="228600" cy="228600"/>
          </a:xfrm>
          <a:custGeom>
            <a:avLst/>
            <a:gdLst>
              <a:gd name="G0" fmla="+- 21597 0 0"/>
              <a:gd name="G1" fmla="+- 21600 0 0"/>
              <a:gd name="G2" fmla="+- 21600 0 0"/>
              <a:gd name="T0" fmla="*/ 0 w 21597"/>
              <a:gd name="T1" fmla="*/ 21263 h 21600"/>
              <a:gd name="T2" fmla="*/ 21485 w 21597"/>
              <a:gd name="T3" fmla="*/ 0 h 21600"/>
              <a:gd name="T4" fmla="*/ 21597 w 21597"/>
              <a:gd name="T5" fmla="*/ 21600 h 21600"/>
            </a:gdLst>
            <a:ahLst/>
            <a:cxnLst>
              <a:cxn ang="0">
                <a:pos x="T0" y="T1"/>
              </a:cxn>
              <a:cxn ang="0">
                <a:pos x="T2" y="T3"/>
              </a:cxn>
              <a:cxn ang="0">
                <a:pos x="T4" y="T5"/>
              </a:cxn>
            </a:cxnLst>
            <a:rect l="0" t="0" r="r" b="b"/>
            <a:pathLst>
              <a:path w="21597" h="21600" fill="none" extrusionOk="0">
                <a:moveTo>
                  <a:pt x="-1" y="21262"/>
                </a:moveTo>
                <a:cubicBezTo>
                  <a:pt x="183" y="9510"/>
                  <a:pt x="9730" y="61"/>
                  <a:pt x="21485" y="0"/>
                </a:cubicBezTo>
              </a:path>
              <a:path w="21597" h="21600" stroke="0" extrusionOk="0">
                <a:moveTo>
                  <a:pt x="-1" y="21262"/>
                </a:moveTo>
                <a:cubicBezTo>
                  <a:pt x="183" y="9510"/>
                  <a:pt x="9730" y="61"/>
                  <a:pt x="21485" y="0"/>
                </a:cubicBezTo>
                <a:lnTo>
                  <a:pt x="21597" y="21600"/>
                </a:lnTo>
                <a:close/>
              </a:path>
            </a:pathLst>
          </a:custGeom>
          <a:noFill/>
          <a:ln w="12700" cap="rnd">
            <a:solidFill>
              <a:srgbClr val="063DE8"/>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9" name="Arc 35"/>
          <p:cNvSpPr>
            <a:spLocks/>
          </p:cNvSpPr>
          <p:nvPr/>
        </p:nvSpPr>
        <p:spPr bwMode="auto">
          <a:xfrm>
            <a:off x="1657350" y="2688431"/>
            <a:ext cx="5314950" cy="628650"/>
          </a:xfrm>
          <a:custGeom>
            <a:avLst/>
            <a:gdLst>
              <a:gd name="G0" fmla="+- 0 0 0"/>
              <a:gd name="G1" fmla="+- 21600 0 0"/>
              <a:gd name="G2" fmla="+- 21600 0 0"/>
              <a:gd name="T0" fmla="*/ 19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8" y="0"/>
                </a:moveTo>
                <a:cubicBezTo>
                  <a:pt x="11940" y="10"/>
                  <a:pt x="21600" y="9678"/>
                  <a:pt x="21600" y="21600"/>
                </a:cubicBezTo>
              </a:path>
              <a:path w="21600" h="21600" stroke="0" extrusionOk="0">
                <a:moveTo>
                  <a:pt x="18" y="0"/>
                </a:moveTo>
                <a:cubicBezTo>
                  <a:pt x="11940" y="10"/>
                  <a:pt x="21600" y="9678"/>
                  <a:pt x="21600" y="21600"/>
                </a:cubicBezTo>
                <a:lnTo>
                  <a:pt x="0" y="21600"/>
                </a:lnTo>
                <a:close/>
              </a:path>
            </a:pathLst>
          </a:custGeom>
          <a:noFill/>
          <a:ln w="12700" cap="rnd">
            <a:solidFill>
              <a:srgbClr val="063DE8"/>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20" name="Rectangle 36"/>
          <p:cNvSpPr>
            <a:spLocks noChangeArrowheads="1"/>
          </p:cNvSpPr>
          <p:nvPr/>
        </p:nvSpPr>
        <p:spPr bwMode="auto">
          <a:xfrm>
            <a:off x="6447235" y="3167063"/>
            <a:ext cx="297358"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500">
                <a:solidFill>
                  <a:srgbClr val="CF0E30"/>
                </a:solidFill>
                <a:latin typeface="Book Antiqua" charset="0"/>
                <a:ea typeface=""/>
              </a:rPr>
              <a:t>N</a:t>
            </a:r>
          </a:p>
        </p:txBody>
      </p:sp>
      <p:sp>
        <p:nvSpPr>
          <p:cNvPr id="42021" name="Rectangle 37"/>
          <p:cNvSpPr>
            <a:spLocks noChangeArrowheads="1"/>
          </p:cNvSpPr>
          <p:nvPr/>
        </p:nvSpPr>
        <p:spPr bwMode="auto">
          <a:xfrm>
            <a:off x="6332935" y="3452813"/>
            <a:ext cx="690094"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500">
                <a:solidFill>
                  <a:srgbClr val="CF0E30"/>
                </a:solidFill>
                <a:latin typeface="Book Antiqua" charset="0"/>
                <a:ea typeface=""/>
              </a:rPr>
              <a:t># slots</a:t>
            </a:r>
          </a:p>
        </p:txBody>
      </p:sp>
    </p:spTree>
    <p:extLst>
      <p:ext uri="{BB962C8B-B14F-4D97-AF65-F5344CB8AC3E}">
        <p14:creationId xmlns:p14="http://schemas.microsoft.com/office/powerpoint/2010/main" val="68052374"/>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96" y="59515"/>
            <a:ext cx="8279946" cy="387798"/>
          </a:xfrm>
        </p:spPr>
        <p:txBody>
          <a:bodyPr/>
          <a:lstStyle/>
          <a:p>
            <a:pPr algn="l"/>
            <a:r>
              <a:rPr lang="en-US" dirty="0" smtClean="0">
                <a:solidFill>
                  <a:schemeClr val="bg1"/>
                </a:solidFill>
              </a:rPr>
              <a:t>Block and Record Addresses</a:t>
            </a:r>
            <a:endParaRPr lang="en-US" dirty="0">
              <a:solidFill>
                <a:schemeClr val="bg1"/>
              </a:solidFill>
            </a:endParaRPr>
          </a:p>
        </p:txBody>
      </p:sp>
      <p:sp>
        <p:nvSpPr>
          <p:cNvPr id="10" name="Content Placeholder 9"/>
          <p:cNvSpPr>
            <a:spLocks noGrp="1"/>
          </p:cNvSpPr>
          <p:nvPr>
            <p:ph sz="half" idx="1"/>
          </p:nvPr>
        </p:nvSpPr>
        <p:spPr>
          <a:xfrm>
            <a:off x="325296" y="706593"/>
            <a:ext cx="8399044" cy="3074812"/>
          </a:xfrm>
        </p:spPr>
        <p:txBody>
          <a:bodyPr>
            <a:normAutofit/>
          </a:bodyPr>
          <a:lstStyle/>
          <a:p>
            <a:pPr marL="0" indent="0">
              <a:buNone/>
            </a:pPr>
            <a:r>
              <a:rPr lang="en-US" dirty="0" smtClean="0"/>
              <a:t>Blocks and records have addresses</a:t>
            </a:r>
          </a:p>
          <a:p>
            <a:pPr lvl="1"/>
            <a:r>
              <a:rPr lang="en-US" dirty="0" smtClean="0"/>
              <a:t>Index tables map an index entry to {block, record}</a:t>
            </a:r>
          </a:p>
          <a:p>
            <a:pPr lvl="1"/>
            <a:r>
              <a:rPr lang="en-US" dirty="0" smtClean="0"/>
              <a:t>SELECT scan on a table needs a logical linked list</a:t>
            </a:r>
            <a:br>
              <a:rPr lang="en-US" dirty="0" smtClean="0"/>
            </a:br>
            <a:r>
              <a:rPr lang="en-US" dirty="0" smtClean="0"/>
              <a:t>of the blocks holding records, e.g. “next block.”</a:t>
            </a:r>
          </a:p>
          <a:p>
            <a:pPr lvl="1"/>
            <a:r>
              <a:rPr lang="en-US" dirty="0" smtClean="0"/>
              <a:t>Index elements are themselves blocks, and need to</a:t>
            </a:r>
            <a:br>
              <a:rPr lang="en-US" dirty="0" smtClean="0"/>
            </a:br>
            <a:r>
              <a:rPr lang="en-US" dirty="0" smtClean="0"/>
              <a:t>reference other nodes in the index.</a:t>
            </a:r>
          </a:p>
          <a:p>
            <a:r>
              <a:rPr lang="en-US" dirty="0" smtClean="0"/>
              <a:t>But, </a:t>
            </a:r>
            <a:r>
              <a:rPr lang="mr-IN" dirty="0" smtClean="0"/>
              <a:t>…</a:t>
            </a:r>
            <a:endParaRPr lang="en-US" dirty="0" smtClean="0"/>
          </a:p>
          <a:p>
            <a:pPr lvl="1"/>
            <a:r>
              <a:rPr lang="en-US" dirty="0" smtClean="0"/>
              <a:t>The blocks can be all over the place, and</a:t>
            </a:r>
          </a:p>
          <a:p>
            <a:pPr lvl="1"/>
            <a:r>
              <a:rPr lang="en-US" dirty="0" smtClean="0"/>
              <a:t>Each “place” has a different address</a:t>
            </a:r>
            <a:br>
              <a:rPr lang="en-US" dirty="0" smtClean="0"/>
            </a:br>
            <a:r>
              <a:rPr lang="en-US" dirty="0" smtClean="0"/>
              <a:t>format and access protocol.</a:t>
            </a:r>
          </a:p>
          <a:p>
            <a:endParaRPr lang="en-US" dirty="0"/>
          </a:p>
        </p:txBody>
      </p:sp>
      <p:pic>
        <p:nvPicPr>
          <p:cNvPr id="4" name="Picture 3"/>
          <p:cNvPicPr>
            <a:picLocks noChangeAspect="1"/>
          </p:cNvPicPr>
          <p:nvPr/>
        </p:nvPicPr>
        <p:blipFill>
          <a:blip r:embed="rId2"/>
          <a:stretch>
            <a:fillRect/>
          </a:stretch>
        </p:blipFill>
        <p:spPr>
          <a:xfrm>
            <a:off x="6629363" y="318794"/>
            <a:ext cx="2076487" cy="1009092"/>
          </a:xfrm>
          <a:prstGeom prst="rect">
            <a:avLst/>
          </a:prstGeom>
        </p:spPr>
      </p:pic>
      <p:pic>
        <p:nvPicPr>
          <p:cNvPr id="5" name="Picture 4"/>
          <p:cNvPicPr>
            <a:picLocks noChangeAspect="1"/>
          </p:cNvPicPr>
          <p:nvPr/>
        </p:nvPicPr>
        <p:blipFill>
          <a:blip r:embed="rId3"/>
          <a:stretch>
            <a:fillRect/>
          </a:stretch>
        </p:blipFill>
        <p:spPr>
          <a:xfrm>
            <a:off x="6868226" y="1644911"/>
            <a:ext cx="1919458" cy="1277312"/>
          </a:xfrm>
          <a:prstGeom prst="rect">
            <a:avLst/>
          </a:prstGeom>
        </p:spPr>
      </p:pic>
      <p:pic>
        <p:nvPicPr>
          <p:cNvPr id="6" name="Picture 5"/>
          <p:cNvPicPr>
            <a:picLocks noChangeAspect="1"/>
          </p:cNvPicPr>
          <p:nvPr/>
        </p:nvPicPr>
        <p:blipFill>
          <a:blip r:embed="rId4"/>
          <a:stretch>
            <a:fillRect/>
          </a:stretch>
        </p:blipFill>
        <p:spPr>
          <a:xfrm>
            <a:off x="7018581" y="3329235"/>
            <a:ext cx="1821027" cy="1341444"/>
          </a:xfrm>
          <a:prstGeom prst="rect">
            <a:avLst/>
          </a:prstGeom>
        </p:spPr>
      </p:pic>
      <p:pic>
        <p:nvPicPr>
          <p:cNvPr id="7" name="Picture 6"/>
          <p:cNvPicPr>
            <a:picLocks noChangeAspect="1"/>
          </p:cNvPicPr>
          <p:nvPr/>
        </p:nvPicPr>
        <p:blipFill>
          <a:blip r:embed="rId5"/>
          <a:stretch>
            <a:fillRect/>
          </a:stretch>
        </p:blipFill>
        <p:spPr>
          <a:xfrm>
            <a:off x="1856955" y="3936874"/>
            <a:ext cx="2510187" cy="530322"/>
          </a:xfrm>
          <a:prstGeom prst="rect">
            <a:avLst/>
          </a:prstGeom>
        </p:spPr>
      </p:pic>
      <p:pic>
        <p:nvPicPr>
          <p:cNvPr id="9" name="Picture 8"/>
          <p:cNvPicPr>
            <a:picLocks noChangeAspect="1"/>
          </p:cNvPicPr>
          <p:nvPr/>
        </p:nvPicPr>
        <p:blipFill>
          <a:blip r:embed="rId6"/>
          <a:stretch>
            <a:fillRect/>
          </a:stretch>
        </p:blipFill>
        <p:spPr>
          <a:xfrm>
            <a:off x="4928777" y="3461561"/>
            <a:ext cx="1925320" cy="1210473"/>
          </a:xfrm>
          <a:prstGeom prst="rect">
            <a:avLst/>
          </a:prstGeom>
        </p:spPr>
      </p:pic>
      <p:pic>
        <p:nvPicPr>
          <p:cNvPr id="8" name="Picture 7"/>
          <p:cNvPicPr>
            <a:picLocks noChangeAspect="1"/>
          </p:cNvPicPr>
          <p:nvPr/>
        </p:nvPicPr>
        <p:blipFill>
          <a:blip r:embed="rId7"/>
          <a:stretch>
            <a:fillRect/>
          </a:stretch>
        </p:blipFill>
        <p:spPr>
          <a:xfrm>
            <a:off x="5070233" y="3046246"/>
            <a:ext cx="1457245" cy="830630"/>
          </a:xfrm>
          <a:prstGeom prst="rect">
            <a:avLst/>
          </a:prstGeom>
        </p:spPr>
      </p:pic>
      <p:sp>
        <p:nvSpPr>
          <p:cNvPr id="11" name="TextBox 10"/>
          <p:cNvSpPr txBox="1"/>
          <p:nvPr/>
        </p:nvSpPr>
        <p:spPr>
          <a:xfrm>
            <a:off x="7014992" y="0"/>
            <a:ext cx="1415772"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Disk Room 1</a:t>
            </a:r>
          </a:p>
        </p:txBody>
      </p:sp>
      <p:sp>
        <p:nvSpPr>
          <p:cNvPr id="12" name="TextBox 11"/>
          <p:cNvSpPr txBox="1"/>
          <p:nvPr/>
        </p:nvSpPr>
        <p:spPr>
          <a:xfrm>
            <a:off x="7014992" y="1348793"/>
            <a:ext cx="1415772"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Disk Room 2</a:t>
            </a:r>
          </a:p>
        </p:txBody>
      </p:sp>
      <p:sp>
        <p:nvSpPr>
          <p:cNvPr id="13" name="TextBox 12"/>
          <p:cNvSpPr txBox="1"/>
          <p:nvPr/>
        </p:nvSpPr>
        <p:spPr>
          <a:xfrm>
            <a:off x="7286819" y="2987603"/>
            <a:ext cx="1380634"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Tape Library</a:t>
            </a:r>
          </a:p>
        </p:txBody>
      </p:sp>
      <p:sp>
        <p:nvSpPr>
          <p:cNvPr id="14" name="TextBox 13"/>
          <p:cNvSpPr txBox="1"/>
          <p:nvPr/>
        </p:nvSpPr>
        <p:spPr>
          <a:xfrm>
            <a:off x="5337831" y="2704614"/>
            <a:ext cx="922047"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smtClean="0">
                <a:latin typeface="+mn-lt"/>
              </a:rPr>
              <a:t>Cloud 1</a:t>
            </a:r>
            <a:endParaRPr lang="en-US" sz="1800" dirty="0" smtClean="0">
              <a:latin typeface="+mn-lt"/>
            </a:endParaRPr>
          </a:p>
        </p:txBody>
      </p:sp>
      <p:sp>
        <p:nvSpPr>
          <p:cNvPr id="15" name="TextBox 14"/>
          <p:cNvSpPr txBox="1"/>
          <p:nvPr/>
        </p:nvSpPr>
        <p:spPr>
          <a:xfrm>
            <a:off x="2443022" y="3766058"/>
            <a:ext cx="922047"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Cloud 2</a:t>
            </a:r>
          </a:p>
        </p:txBody>
      </p:sp>
    </p:spTree>
    <p:extLst>
      <p:ext uri="{BB962C8B-B14F-4D97-AF65-F5344CB8AC3E}">
        <p14:creationId xmlns:p14="http://schemas.microsoft.com/office/powerpoint/2010/main" val="1663220921"/>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Module II </a:t>
            </a:r>
            <a:r>
              <a:rPr lang="mr-IN" altLang="en-US" sz="2800" i="1" dirty="0" smtClean="0">
                <a:solidFill>
                  <a:schemeClr val="bg1"/>
                </a:solidFill>
              </a:rPr>
              <a:t>–</a:t>
            </a:r>
            <a:r>
              <a:rPr lang="en-US" altLang="en-US" sz="2800" i="1" dirty="0" smtClean="0">
                <a:solidFill>
                  <a:schemeClr val="bg1"/>
                </a:solidFill>
              </a:rPr>
              <a:t> DBMS Architecture and Implementation</a:t>
            </a:r>
            <a:endParaRPr lang="en-US" altLang="en-US" sz="1600" i="1" dirty="0">
              <a:solidFill>
                <a:schemeClr val="bg1"/>
              </a:solidFill>
            </a:endParaRPr>
          </a:p>
          <a:p>
            <a:pPr algn="ctr"/>
            <a:r>
              <a:rPr lang="en-US" altLang="en-US" sz="1600" i="1" dirty="0" smtClean="0">
                <a:solidFill>
                  <a:schemeClr val="bg1"/>
                </a:solidFill>
              </a:rPr>
              <a:t>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smtClean="0">
                <a:solidFill>
                  <a:schemeClr val="bg1"/>
                </a:solidFill>
              </a:rPr>
              <a:t>Data Address Space (Overly Simply)</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t>IP address of storage server.</a:t>
            </a:r>
          </a:p>
          <a:p>
            <a:pPr lvl="1">
              <a:lnSpc>
                <a:spcPct val="120000"/>
              </a:lnSpc>
              <a:spcBef>
                <a:spcPts val="0"/>
              </a:spcBef>
              <a:spcAft>
                <a:spcPts val="200"/>
              </a:spcAft>
            </a:pPr>
            <a:r>
              <a:rPr lang="en-US" dirty="0" smtClean="0"/>
              <a:t>ID of disk attached to the server.</a:t>
            </a:r>
          </a:p>
          <a:p>
            <a:pPr lvl="1">
              <a:lnSpc>
                <a:spcPct val="120000"/>
              </a:lnSpc>
              <a:spcBef>
                <a:spcPts val="0"/>
              </a:spcBef>
              <a:spcAft>
                <a:spcPts val="200"/>
              </a:spcAft>
            </a:pPr>
            <a:r>
              <a:rPr lang="en-US" dirty="0" smtClean="0"/>
              <a:t>{Cylinder, Track,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Tree>
    <p:extLst>
      <p:ext uri="{BB962C8B-B14F-4D97-AF65-F5344CB8AC3E}">
        <p14:creationId xmlns:p14="http://schemas.microsoft.com/office/powerpoint/2010/main" val="2106869895"/>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Buffer Pools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31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2023565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smtClean="0">
                <a:solidFill>
                  <a:schemeClr val="bg1"/>
                </a:solidFill>
              </a:rPr>
              <a:t>The Logical Concept</a:t>
            </a:r>
            <a:endParaRPr lang="en-US" dirty="0">
              <a:solidFill>
                <a:schemeClr val="bg1"/>
              </a:solidFill>
            </a:endParaRPr>
          </a:p>
        </p:txBody>
      </p:sp>
      <p:sp>
        <p:nvSpPr>
          <p:cNvPr id="4" name="Content Placeholder 3"/>
          <p:cNvSpPr>
            <a:spLocks noGrp="1"/>
          </p:cNvSpPr>
          <p:nvPr>
            <p:ph sz="half" idx="1"/>
          </p:nvPr>
        </p:nvSpPr>
        <p:spPr>
          <a:xfrm>
            <a:off x="444394" y="504329"/>
            <a:ext cx="8267140" cy="978408"/>
          </a:xfrm>
        </p:spPr>
        <p:txBody>
          <a:bodyPr/>
          <a:lstStyle/>
          <a:p>
            <a:r>
              <a:rPr lang="en-US" dirty="0" smtClean="0"/>
              <a:t>The DBMS and queries can only manipulate in-memory blocks and records.</a:t>
            </a:r>
          </a:p>
          <a:p>
            <a:r>
              <a:rPr lang="en-US" dirty="0" smtClean="0"/>
              <a:t>A very, very, very small fraction of all blocks fit in memory.</a:t>
            </a:r>
            <a:endParaRPr lang="en-US" dirty="0"/>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616958625"/>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2" name="Rectangle 4"/>
          <p:cNvSpPr>
            <a:spLocks noGrp="1" noChangeArrowheads="1"/>
          </p:cNvSpPr>
          <p:nvPr>
            <p:ph type="title"/>
          </p:nvPr>
        </p:nvSpPr>
        <p:spPr>
          <a:noFill/>
          <a:ln/>
        </p:spPr>
        <p:txBody>
          <a:bodyPr/>
          <a:lstStyle/>
          <a:p>
            <a:r>
              <a:rPr lang="en-US" altLang="en-US"/>
              <a:t>When a Page is Requested ...</a:t>
            </a:r>
          </a:p>
        </p:txBody>
      </p:sp>
      <p:sp>
        <p:nvSpPr>
          <p:cNvPr id="27653" name="Rectangle 5"/>
          <p:cNvSpPr>
            <a:spLocks noGrp="1" noChangeArrowheads="1"/>
          </p:cNvSpPr>
          <p:nvPr>
            <p:ph type="body" idx="1"/>
          </p:nvPr>
        </p:nvSpPr>
        <p:spPr>
          <a:xfrm>
            <a:off x="1771650" y="1485900"/>
            <a:ext cx="5086350" cy="1828800"/>
          </a:xfrm>
          <a:noFill/>
          <a:ln/>
        </p:spPr>
        <p:txBody>
          <a:bodyPr/>
          <a:lstStyle/>
          <a:p>
            <a:r>
              <a:rPr lang="en-US" altLang="en-US"/>
              <a:t>If requested page is not in pool:</a:t>
            </a:r>
          </a:p>
          <a:p>
            <a:pPr lvl="1">
              <a:buSzPct val="75000"/>
            </a:pPr>
            <a:r>
              <a:rPr lang="en-US" altLang="en-US"/>
              <a:t>Choose a frame for </a:t>
            </a:r>
            <a:r>
              <a:rPr lang="en-US" altLang="en-US" i="1">
                <a:solidFill>
                  <a:schemeClr val="accent2"/>
                </a:solidFill>
              </a:rPr>
              <a:t>replacement</a:t>
            </a:r>
          </a:p>
          <a:p>
            <a:pPr lvl="1">
              <a:buSzPct val="75000"/>
            </a:pPr>
            <a:r>
              <a:rPr lang="en-US" altLang="en-US"/>
              <a:t>If  frame is dirty, write it to disk</a:t>
            </a:r>
          </a:p>
          <a:p>
            <a:pPr lvl="1">
              <a:buSzPct val="75000"/>
            </a:pPr>
            <a:r>
              <a:rPr lang="en-US" altLang="en-US"/>
              <a:t>Read requested page into chosen frame</a:t>
            </a:r>
          </a:p>
          <a:p>
            <a:r>
              <a:rPr lang="en-US" altLang="en-US" i="1"/>
              <a:t>Pin </a:t>
            </a:r>
            <a:r>
              <a:rPr lang="en-US" altLang="en-US"/>
              <a:t>the page and return its address.  </a:t>
            </a:r>
          </a:p>
        </p:txBody>
      </p:sp>
      <p:sp>
        <p:nvSpPr>
          <p:cNvPr id="27654" name="Rectangle 6"/>
          <p:cNvSpPr>
            <a:spLocks noChangeArrowheads="1"/>
          </p:cNvSpPr>
          <p:nvPr/>
        </p:nvSpPr>
        <p:spPr bwMode="auto">
          <a:xfrm>
            <a:off x="1816894" y="3439716"/>
            <a:ext cx="9101138" cy="38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5" name="Rectangle 7"/>
          <p:cNvSpPr>
            <a:spLocks noChangeArrowheads="1"/>
          </p:cNvSpPr>
          <p:nvPr/>
        </p:nvSpPr>
        <p:spPr bwMode="auto">
          <a:xfrm>
            <a:off x="1818085" y="3555206"/>
            <a:ext cx="5888632" cy="77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spcBef>
                <a:spcPct val="20000"/>
              </a:spcBef>
              <a:buClr>
                <a:srgbClr val="005400"/>
              </a:buClr>
              <a:buSzPct val="75000"/>
              <a:buFont typeface="Monotype Sorts" charset="2"/>
              <a:buChar char="*"/>
            </a:pPr>
            <a:r>
              <a:rPr lang="en-US" altLang="en-US" sz="2100">
                <a:solidFill>
                  <a:srgbClr val="005400"/>
                </a:solidFill>
                <a:latin typeface="Book Antiqua" charset="0"/>
                <a:ea typeface=""/>
              </a:rPr>
              <a:t> </a:t>
            </a:r>
            <a:r>
              <a:rPr lang="en-US" altLang="en-US" sz="2100" i="1">
                <a:solidFill>
                  <a:srgbClr val="005400"/>
                </a:solidFill>
                <a:latin typeface="Book Antiqua" charset="0"/>
                <a:ea typeface=""/>
              </a:rPr>
              <a:t> If requests can be predicted (e.g., sequential scans)</a:t>
            </a:r>
          </a:p>
          <a:p>
            <a:pPr defTabSz="685800" eaLnBrk="0" hangingPunct="0">
              <a:spcBef>
                <a:spcPct val="20000"/>
              </a:spcBef>
            </a:pPr>
            <a:r>
              <a:rPr lang="en-US" altLang="en-US" sz="2100" i="1">
                <a:solidFill>
                  <a:srgbClr val="005400"/>
                </a:solidFill>
                <a:latin typeface="Book Antiqua" charset="0"/>
                <a:ea typeface=""/>
              </a:rPr>
              <a:t>  pages can be </a:t>
            </a:r>
            <a:r>
              <a:rPr lang="en-US" altLang="en-US" sz="2100" i="1" u="sng">
                <a:solidFill>
                  <a:srgbClr val="FC0128"/>
                </a:solidFill>
                <a:latin typeface="Book Antiqua" charset="0"/>
                <a:ea typeface=""/>
              </a:rPr>
              <a:t>pre-fetched</a:t>
            </a:r>
            <a:r>
              <a:rPr lang="en-US" altLang="en-US" sz="2100" i="1">
                <a:solidFill>
                  <a:srgbClr val="FC0128"/>
                </a:solidFill>
                <a:latin typeface="Book Antiqua" charset="0"/>
                <a:ea typeface=""/>
              </a:rPr>
              <a:t> </a:t>
            </a:r>
            <a:r>
              <a:rPr lang="en-US" altLang="en-US" sz="2100" i="1">
                <a:solidFill>
                  <a:srgbClr val="005400"/>
                </a:solidFill>
                <a:latin typeface="Book Antiqua" charset="0"/>
                <a:ea typeface=""/>
              </a:rPr>
              <a:t>several pages at a time!</a:t>
            </a:r>
          </a:p>
        </p:txBody>
      </p:sp>
    </p:spTree>
    <p:extLst>
      <p:ext uri="{BB962C8B-B14F-4D97-AF65-F5344CB8AC3E}">
        <p14:creationId xmlns:p14="http://schemas.microsoft.com/office/powerpoint/2010/main" val="257239547"/>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69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0" name="Rectangle 4"/>
          <p:cNvSpPr>
            <a:spLocks noGrp="1" noChangeArrowheads="1"/>
          </p:cNvSpPr>
          <p:nvPr>
            <p:ph type="title"/>
          </p:nvPr>
        </p:nvSpPr>
        <p:spPr>
          <a:noFill/>
          <a:ln/>
        </p:spPr>
        <p:txBody>
          <a:bodyPr/>
          <a:lstStyle/>
          <a:p>
            <a:r>
              <a:rPr lang="en-US" altLang="en-US"/>
              <a:t>More on Buffer Management</a:t>
            </a:r>
          </a:p>
        </p:txBody>
      </p:sp>
      <p:sp>
        <p:nvSpPr>
          <p:cNvPr id="29701" name="Rectangle 5"/>
          <p:cNvSpPr>
            <a:spLocks noGrp="1" noChangeArrowheads="1"/>
          </p:cNvSpPr>
          <p:nvPr>
            <p:ph type="body" idx="1"/>
          </p:nvPr>
        </p:nvSpPr>
        <p:spPr>
          <a:noFill/>
          <a:ln/>
        </p:spPr>
        <p:txBody>
          <a:bodyPr/>
          <a:lstStyle/>
          <a:p>
            <a:r>
              <a:rPr lang="en-US" altLang="en-US"/>
              <a:t>Requestor of page must unpin it, and indicate whether page has been modified: </a:t>
            </a:r>
          </a:p>
          <a:p>
            <a:pPr lvl="1">
              <a:buSzPct val="75000"/>
            </a:pPr>
            <a:r>
              <a:rPr lang="en-US" altLang="en-US" i="1">
                <a:solidFill>
                  <a:schemeClr val="accent2"/>
                </a:solidFill>
              </a:rPr>
              <a:t>dirty</a:t>
            </a:r>
            <a:r>
              <a:rPr lang="en-US" altLang="en-US" i="1"/>
              <a:t> </a:t>
            </a:r>
            <a:r>
              <a:rPr lang="en-US" altLang="en-US"/>
              <a:t>bit is used for this.</a:t>
            </a:r>
          </a:p>
          <a:p>
            <a:r>
              <a:rPr lang="en-US" altLang="en-US"/>
              <a:t>Page in pool may be requested many times, </a:t>
            </a:r>
          </a:p>
          <a:p>
            <a:pPr lvl="1">
              <a:buSzPct val="75000"/>
            </a:pPr>
            <a:r>
              <a:rPr lang="en-US" altLang="en-US"/>
              <a:t>a </a:t>
            </a:r>
            <a:r>
              <a:rPr lang="en-US" altLang="en-US" i="1">
                <a:solidFill>
                  <a:schemeClr val="accent2"/>
                </a:solidFill>
              </a:rPr>
              <a:t>pin count </a:t>
            </a:r>
            <a:r>
              <a:rPr lang="en-US" altLang="en-US"/>
              <a:t>is used.  A page is a candidate for replacement iff </a:t>
            </a:r>
            <a:r>
              <a:rPr lang="en-US" altLang="en-US" i="1"/>
              <a:t>pin count </a:t>
            </a:r>
            <a:r>
              <a:rPr lang="en-US" altLang="en-US"/>
              <a:t>= 0.</a:t>
            </a:r>
          </a:p>
          <a:p>
            <a:r>
              <a:rPr lang="en-US" altLang="en-US"/>
              <a:t>CC &amp; recovery may entail additional I/O when a frame is chosen for replacement. (</a:t>
            </a:r>
            <a:r>
              <a:rPr lang="en-US" altLang="en-US" i="1"/>
              <a:t>Write-Ahead Log </a:t>
            </a:r>
            <a:r>
              <a:rPr lang="en-US" altLang="en-US"/>
              <a:t>protocol; more later.)</a:t>
            </a:r>
          </a:p>
        </p:txBody>
      </p:sp>
    </p:spTree>
    <p:extLst>
      <p:ext uri="{BB962C8B-B14F-4D97-AF65-F5344CB8AC3E}">
        <p14:creationId xmlns:p14="http://schemas.microsoft.com/office/powerpoint/2010/main" val="1735913816"/>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8" name="Rectangle 4"/>
          <p:cNvSpPr>
            <a:spLocks noGrp="1" noChangeArrowheads="1"/>
          </p:cNvSpPr>
          <p:nvPr>
            <p:ph type="title"/>
          </p:nvPr>
        </p:nvSpPr>
        <p:spPr>
          <a:noFill/>
          <a:ln/>
        </p:spPr>
        <p:txBody>
          <a:bodyPr/>
          <a:lstStyle/>
          <a:p>
            <a:r>
              <a:rPr lang="en-US" altLang="en-US"/>
              <a:t>Buffer Replacement Policy</a:t>
            </a:r>
          </a:p>
        </p:txBody>
      </p:sp>
      <p:sp>
        <p:nvSpPr>
          <p:cNvPr id="31749" name="Rectangle 5"/>
          <p:cNvSpPr>
            <a:spLocks noGrp="1" noChangeArrowheads="1"/>
          </p:cNvSpPr>
          <p:nvPr>
            <p:ph type="body" idx="1"/>
          </p:nvPr>
        </p:nvSpPr>
        <p:spPr>
          <a:noFill/>
          <a:ln/>
        </p:spPr>
        <p:txBody>
          <a:bodyPr/>
          <a:lstStyle/>
          <a:p>
            <a:r>
              <a:rPr lang="en-US" altLang="en-US"/>
              <a:t>Frame is chosen for replacement by a </a:t>
            </a:r>
            <a:r>
              <a:rPr lang="en-US" altLang="en-US" i="1">
                <a:solidFill>
                  <a:schemeClr val="accent2"/>
                </a:solidFill>
              </a:rPr>
              <a:t>replacement policy:</a:t>
            </a:r>
          </a:p>
          <a:p>
            <a:pPr lvl="1">
              <a:buSzPct val="75000"/>
            </a:pPr>
            <a:r>
              <a:rPr lang="en-US" altLang="en-US"/>
              <a:t>Least-recently-used (LRU), Clock, MRU etc.</a:t>
            </a:r>
          </a:p>
          <a:p>
            <a:r>
              <a:rPr lang="en-US" altLang="en-US"/>
              <a:t>Policy can have big impact on # of I/O’s; depends on the </a:t>
            </a:r>
            <a:r>
              <a:rPr lang="en-US" altLang="en-US" i="1">
                <a:solidFill>
                  <a:schemeClr val="accent2"/>
                </a:solidFill>
              </a:rPr>
              <a:t>access pattern</a:t>
            </a:r>
            <a:r>
              <a:rPr lang="en-US" altLang="en-US">
                <a:solidFill>
                  <a:schemeClr val="accent2"/>
                </a:solidFill>
              </a:rPr>
              <a:t>.</a:t>
            </a:r>
          </a:p>
          <a:p>
            <a:r>
              <a:rPr lang="en-US" altLang="en-US" i="1" u="sng">
                <a:solidFill>
                  <a:schemeClr val="accent2"/>
                </a:solidFill>
              </a:rPr>
              <a:t>Sequential flooding</a:t>
            </a:r>
            <a:r>
              <a:rPr lang="en-US" altLang="en-US">
                <a:solidFill>
                  <a:schemeClr val="accent2"/>
                </a:solidFill>
              </a:rPr>
              <a:t>:  </a:t>
            </a:r>
            <a:r>
              <a:rPr lang="en-US" altLang="en-US"/>
              <a:t>Nasty situation caused by LRU + repeated sequential scans.</a:t>
            </a:r>
          </a:p>
          <a:p>
            <a:pPr lvl="1">
              <a:buSzPct val="75000"/>
            </a:pPr>
            <a:r>
              <a:rPr lang="en-US" altLang="en-US">
                <a:solidFill>
                  <a:schemeClr val="accent2"/>
                </a:solidFill>
              </a:rPr>
              <a:t># buffer frames &lt; # pages in file </a:t>
            </a:r>
            <a:r>
              <a:rPr lang="en-US" altLang="en-US"/>
              <a:t>means each page request causes an I/O.  MRU much better in this situation (but not in all situations, of course).</a:t>
            </a:r>
          </a:p>
        </p:txBody>
      </p:sp>
    </p:spTree>
    <p:extLst>
      <p:ext uri="{BB962C8B-B14F-4D97-AF65-F5344CB8AC3E}">
        <p14:creationId xmlns:p14="http://schemas.microsoft.com/office/powerpoint/2010/main" val="1640255023"/>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6" name="Rectangle 4"/>
          <p:cNvSpPr>
            <a:spLocks noGrp="1" noChangeArrowheads="1"/>
          </p:cNvSpPr>
          <p:nvPr>
            <p:ph type="title"/>
          </p:nvPr>
        </p:nvSpPr>
        <p:spPr>
          <a:xfrm>
            <a:off x="228600" y="-33032"/>
            <a:ext cx="7772400" cy="828675"/>
          </a:xfrm>
          <a:noFill/>
          <a:ln/>
        </p:spPr>
        <p:txBody>
          <a:bodyPr/>
          <a:lstStyle/>
          <a:p>
            <a:r>
              <a:rPr lang="en-US" altLang="en-US"/>
              <a:t>DBMS vs. </a:t>
            </a:r>
            <a:r>
              <a:rPr lang="en-US" altLang="en-US" dirty="0"/>
              <a:t>OS File System</a:t>
            </a:r>
          </a:p>
        </p:txBody>
      </p:sp>
      <p:sp>
        <p:nvSpPr>
          <p:cNvPr id="33797" name="Rectangle 5"/>
          <p:cNvSpPr>
            <a:spLocks noGrp="1" noChangeArrowheads="1"/>
          </p:cNvSpPr>
          <p:nvPr>
            <p:ph type="body" idx="1"/>
          </p:nvPr>
        </p:nvSpPr>
        <p:spPr>
          <a:xfrm>
            <a:off x="1143000" y="895350"/>
            <a:ext cx="6115050" cy="3057525"/>
          </a:xfrm>
          <a:noFill/>
          <a:ln/>
        </p:spPr>
        <p:txBody>
          <a:bodyPr/>
          <a:lstStyle/>
          <a:p>
            <a:pPr>
              <a:buFont typeface="Wingdings" charset="2"/>
              <a:buNone/>
            </a:pPr>
            <a:r>
              <a:rPr lang="en-US" altLang="en-US"/>
              <a:t>    </a:t>
            </a:r>
            <a:r>
              <a:rPr lang="en-US" altLang="en-US">
                <a:solidFill>
                  <a:schemeClr val="accent2"/>
                </a:solidFill>
              </a:rPr>
              <a:t>OS does disk space &amp; buffer </a:t>
            </a:r>
            <a:r>
              <a:rPr lang="en-US" altLang="en-US" dirty="0" err="1">
                <a:solidFill>
                  <a:schemeClr val="accent2"/>
                </a:solidFill>
              </a:rPr>
              <a:t>mgmt</a:t>
            </a:r>
            <a:r>
              <a:rPr lang="en-US" altLang="en-US" dirty="0">
                <a:solidFill>
                  <a:schemeClr val="accent2"/>
                </a:solidFill>
              </a:rPr>
              <a:t>: why not let OS manage these tasks?</a:t>
            </a:r>
          </a:p>
          <a:p>
            <a:pPr>
              <a:buFont typeface="Wingdings" charset="2"/>
              <a:buNone/>
            </a:pPr>
            <a:endParaRPr lang="en-US" altLang="en-US" dirty="0"/>
          </a:p>
          <a:p>
            <a:r>
              <a:rPr lang="en-US" altLang="en-US" dirty="0"/>
              <a:t>Differences in OS support: portability issues</a:t>
            </a:r>
          </a:p>
          <a:p>
            <a:r>
              <a:rPr lang="en-US" altLang="en-US" dirty="0"/>
              <a:t>Some limitations, e.g., files can’t span disks.</a:t>
            </a:r>
          </a:p>
          <a:p>
            <a:r>
              <a:rPr lang="en-US" altLang="en-US" dirty="0"/>
              <a:t>Buffer management in DBMS requires ability to:</a:t>
            </a:r>
          </a:p>
          <a:p>
            <a:pPr lvl="1">
              <a:buSzPct val="75000"/>
            </a:pPr>
            <a:r>
              <a:rPr lang="en-US" altLang="en-US" dirty="0">
                <a:solidFill>
                  <a:srgbClr val="CF0E30"/>
                </a:solidFill>
              </a:rPr>
              <a:t>pin a page </a:t>
            </a:r>
            <a:r>
              <a:rPr lang="en-US" altLang="en-US" dirty="0"/>
              <a:t>in buffer pool, </a:t>
            </a:r>
            <a:r>
              <a:rPr lang="en-US" altLang="en-US" dirty="0">
                <a:solidFill>
                  <a:srgbClr val="CF0E30"/>
                </a:solidFill>
              </a:rPr>
              <a:t>force a page </a:t>
            </a:r>
            <a:r>
              <a:rPr lang="en-US" altLang="en-US" dirty="0"/>
              <a:t>to disk (important for implementing CC &amp; recovery),</a:t>
            </a:r>
          </a:p>
          <a:p>
            <a:pPr lvl="1">
              <a:buSzPct val="75000"/>
            </a:pPr>
            <a:r>
              <a:rPr lang="en-US" altLang="en-US" dirty="0"/>
              <a:t>adjust </a:t>
            </a:r>
            <a:r>
              <a:rPr lang="en-US" altLang="en-US" i="1" dirty="0">
                <a:solidFill>
                  <a:srgbClr val="CF0E30"/>
                </a:solidFill>
              </a:rPr>
              <a:t>replacement policy, </a:t>
            </a:r>
            <a:r>
              <a:rPr lang="en-US" altLang="en-US" dirty="0"/>
              <a:t>and </a:t>
            </a:r>
            <a:r>
              <a:rPr lang="en-US" altLang="en-US" dirty="0">
                <a:solidFill>
                  <a:srgbClr val="CF0E30"/>
                </a:solidFill>
              </a:rPr>
              <a:t>pre-fetch pages </a:t>
            </a:r>
            <a:r>
              <a:rPr lang="en-US" altLang="en-US" dirty="0"/>
              <a:t>based on access patterns in typical DB operations.</a:t>
            </a:r>
          </a:p>
        </p:txBody>
      </p:sp>
    </p:spTree>
    <p:extLst>
      <p:ext uri="{BB962C8B-B14F-4D97-AF65-F5344CB8AC3E}">
        <p14:creationId xmlns:p14="http://schemas.microsoft.com/office/powerpoint/2010/main" val="153789522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smtClean="0">
                <a:solidFill>
                  <a:schemeClr val="bg1"/>
                </a:solidFill>
              </a:rPr>
              <a:t>Replacement Policy</a:t>
            </a:r>
            <a:endParaRPr lang="en-US" dirty="0">
              <a:solidFill>
                <a:schemeClr val="bg1"/>
              </a:solidFill>
            </a:endParaRP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smtClean="0"/>
              <a:t>The </a:t>
            </a:r>
            <a:r>
              <a:rPr lang="en-US" i="1" dirty="0" smtClean="0"/>
              <a:t>replacement policy</a:t>
            </a:r>
            <a:r>
              <a:rPr lang="en-US" dirty="0" smtClean="0"/>
              <a:t> is one of the most important factors in database management system implementation and configuration.</a:t>
            </a:r>
          </a:p>
          <a:p>
            <a:r>
              <a:rPr lang="en-US" dirty="0" smtClean="0"/>
              <a:t>A very simple, introductory explanation is</a:t>
            </a:r>
            <a:br>
              <a:rPr lang="en-US" dirty="0" smtClean="0"/>
            </a:br>
            <a:r>
              <a:rPr lang="en-US" dirty="0"/>
              <a:t>(</a:t>
            </a:r>
            <a:r>
              <a:rPr lang="en-US" dirty="0">
                <a:hlinkClick r:id="rId2"/>
              </a:rPr>
              <a:t>https://en.wikipedia.org/wiki/Cache_replacement_policies)</a:t>
            </a:r>
            <a:r>
              <a:rPr lang="en-US" dirty="0"/>
              <a:t>.</a:t>
            </a:r>
          </a:p>
          <a:p>
            <a:pPr lvl="1"/>
            <a:r>
              <a:rPr lang="en-US" dirty="0" smtClean="0"/>
              <a:t>There are a lot of </a:t>
            </a:r>
            <a:r>
              <a:rPr lang="en-US" dirty="0"/>
              <a:t>possible </a:t>
            </a:r>
            <a:r>
              <a:rPr lang="en-US" dirty="0" smtClean="0"/>
              <a:t>policies.</a:t>
            </a:r>
          </a:p>
          <a:p>
            <a:pPr lvl="1"/>
            <a:r>
              <a:rPr lang="en-US" dirty="0" smtClean="0"/>
              <a:t>The</a:t>
            </a:r>
            <a:r>
              <a:rPr lang="en-US" dirty="0"/>
              <a:t>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endParaRPr lang="en-US" dirty="0" smtClean="0"/>
          </a:p>
          <a:p>
            <a:r>
              <a:rPr lang="en-US" dirty="0" smtClean="0"/>
              <a:t>All implementable policies are an attempt to approximate knowledge of the future based on knowledge of the past.</a:t>
            </a:r>
          </a:p>
          <a:p>
            <a:r>
              <a:rPr lang="en-US" dirty="0" smtClean="0"/>
              <a:t>Least Recently Used is based on the simplest assumption</a:t>
            </a:r>
          </a:p>
          <a:p>
            <a:pPr lvl="1"/>
            <a:r>
              <a:rPr lang="en-US" dirty="0" smtClean="0"/>
              <a:t>The information that will not be needed for the longest time.</a:t>
            </a:r>
          </a:p>
          <a:p>
            <a:pPr lvl="1"/>
            <a:r>
              <a:rPr lang="en-US" dirty="0" smtClean="0"/>
              <a:t>Is the information that has not been accessed for the longest time.</a:t>
            </a:r>
            <a:endParaRPr lang="en-US" dirty="0"/>
          </a:p>
        </p:txBody>
      </p:sp>
    </p:spTree>
    <p:extLst>
      <p:ext uri="{BB962C8B-B14F-4D97-AF65-F5344CB8AC3E}">
        <p14:creationId xmlns:p14="http://schemas.microsoft.com/office/powerpoint/2010/main" val="117256265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smtClean="0">
                <a:solidFill>
                  <a:schemeClr val="bg1"/>
                </a:solidFill>
              </a:rPr>
              <a:t>The “Clock Algorithm”</a:t>
            </a:r>
            <a:endParaRPr lang="en-US" dirty="0">
              <a:solidFill>
                <a:schemeClr val="bg1"/>
              </a:solidFill>
            </a:endParaRP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smtClean="0"/>
              <a:t>LRU is (perceived to be) expensive</a:t>
            </a:r>
          </a:p>
          <a:p>
            <a:pPr lvl="1">
              <a:lnSpc>
                <a:spcPct val="120000"/>
              </a:lnSpc>
              <a:spcBef>
                <a:spcPts val="0"/>
              </a:spcBef>
              <a:spcAft>
                <a:spcPts val="200"/>
              </a:spcAft>
            </a:pPr>
            <a:r>
              <a:rPr lang="en-US" dirty="0" smtClean="0"/>
              <a:t>Maintain timestamp for each block.</a:t>
            </a:r>
          </a:p>
          <a:p>
            <a:pPr lvl="1">
              <a:lnSpc>
                <a:spcPct val="120000"/>
              </a:lnSpc>
              <a:spcBef>
                <a:spcPts val="0"/>
              </a:spcBef>
              <a:spcAft>
                <a:spcPts val="200"/>
              </a:spcAft>
            </a:pPr>
            <a:r>
              <a:rPr lang="en-US" dirty="0" smtClean="0"/>
              <a:t>Update and resort blocks on access.</a:t>
            </a:r>
          </a:p>
          <a:p>
            <a:pPr>
              <a:lnSpc>
                <a:spcPct val="120000"/>
              </a:lnSpc>
              <a:spcBef>
                <a:spcPts val="0"/>
              </a:spcBef>
              <a:spcAft>
                <a:spcPts val="200"/>
              </a:spcAft>
            </a:pPr>
            <a:r>
              <a:rPr lang="en-US" dirty="0" smtClean="0"/>
              <a:t>The “Clock Algorithm” is a less expensive approximation.</a:t>
            </a:r>
          </a:p>
          <a:p>
            <a:pPr lvl="1">
              <a:lnSpc>
                <a:spcPct val="120000"/>
              </a:lnSpc>
              <a:spcBef>
                <a:spcPts val="0"/>
              </a:spcBef>
              <a:spcAft>
                <a:spcPts val="200"/>
              </a:spcAft>
            </a:pPr>
            <a:r>
              <a:rPr lang="en-US" dirty="0" smtClean="0"/>
              <a:t>Arrange the frames (places blocks can go) into a logical circle like the seconds on a clock face.</a:t>
            </a:r>
          </a:p>
          <a:p>
            <a:pPr lvl="1">
              <a:lnSpc>
                <a:spcPct val="120000"/>
              </a:lnSpc>
              <a:spcBef>
                <a:spcPts val="0"/>
              </a:spcBef>
              <a:spcAft>
                <a:spcPts val="200"/>
              </a:spcAft>
            </a:pPr>
            <a:r>
              <a:rPr lang="en-US" dirty="0" smtClean="0"/>
              <a:t>Each frame is marked 0 or 1.</a:t>
            </a:r>
          </a:p>
          <a:p>
            <a:pPr lvl="2">
              <a:lnSpc>
                <a:spcPct val="120000"/>
              </a:lnSpc>
              <a:spcBef>
                <a:spcPts val="0"/>
              </a:spcBef>
              <a:spcAft>
                <a:spcPts val="200"/>
              </a:spcAft>
            </a:pPr>
            <a:r>
              <a:rPr lang="en-US" dirty="0" smtClean="0"/>
              <a:t>Set to 1 when block added to frame.</a:t>
            </a:r>
          </a:p>
          <a:p>
            <a:pPr lvl="2">
              <a:lnSpc>
                <a:spcPct val="120000"/>
              </a:lnSpc>
              <a:spcBef>
                <a:spcPts val="0"/>
              </a:spcBef>
              <a:spcAft>
                <a:spcPts val="200"/>
              </a:spcAft>
            </a:pPr>
            <a:r>
              <a:rPr lang="en-US" dirty="0" smtClean="0"/>
              <a:t>Or when application accesses a block in frame.</a:t>
            </a:r>
          </a:p>
          <a:p>
            <a:pPr lvl="1">
              <a:lnSpc>
                <a:spcPct val="120000"/>
              </a:lnSpc>
              <a:spcBef>
                <a:spcPts val="0"/>
              </a:spcBef>
              <a:spcAft>
                <a:spcPts val="200"/>
              </a:spcAft>
            </a:pPr>
            <a:r>
              <a:rPr lang="en-US" dirty="0" smtClean="0"/>
              <a:t>Replacement choice</a:t>
            </a:r>
          </a:p>
          <a:p>
            <a:pPr lvl="2">
              <a:lnSpc>
                <a:spcPct val="120000"/>
              </a:lnSpc>
              <a:spcBef>
                <a:spcPts val="0"/>
              </a:spcBef>
              <a:spcAft>
                <a:spcPts val="200"/>
              </a:spcAft>
            </a:pPr>
            <a:r>
              <a:rPr lang="en-US" dirty="0" smtClean="0"/>
              <a:t>Sweep second hand clockwise one frame at a time.</a:t>
            </a:r>
          </a:p>
          <a:p>
            <a:pPr lvl="2">
              <a:lnSpc>
                <a:spcPct val="120000"/>
              </a:lnSpc>
              <a:spcBef>
                <a:spcPts val="0"/>
              </a:spcBef>
              <a:spcAft>
                <a:spcPts val="200"/>
              </a:spcAft>
            </a:pPr>
            <a:r>
              <a:rPr lang="en-US" dirty="0" smtClean="0"/>
              <a:t>If bit is 0, choose for replacement.</a:t>
            </a:r>
          </a:p>
          <a:p>
            <a:pPr lvl="2">
              <a:lnSpc>
                <a:spcPct val="120000"/>
              </a:lnSpc>
              <a:spcBef>
                <a:spcPts val="0"/>
              </a:spcBef>
              <a:spcAft>
                <a:spcPts val="200"/>
              </a:spcAft>
            </a:pPr>
            <a:r>
              <a:rPr lang="en-US" dirty="0" smtClean="0"/>
              <a:t>If bit is 1, set bit to zero and go to next frame.</a:t>
            </a:r>
          </a:p>
          <a:p>
            <a:pPr>
              <a:lnSpc>
                <a:spcPct val="120000"/>
              </a:lnSpc>
              <a:spcBef>
                <a:spcPts val="0"/>
              </a:spcBef>
              <a:spcAft>
                <a:spcPts val="200"/>
              </a:spcAft>
            </a:pPr>
            <a:r>
              <a:rPr lang="en-US" dirty="0" smtClean="0"/>
              <a:t>The basic idea is. On a clock face</a:t>
            </a:r>
          </a:p>
          <a:p>
            <a:pPr lvl="1">
              <a:lnSpc>
                <a:spcPct val="120000"/>
              </a:lnSpc>
              <a:spcBef>
                <a:spcPts val="0"/>
              </a:spcBef>
              <a:spcAft>
                <a:spcPts val="200"/>
              </a:spcAft>
            </a:pPr>
            <a:r>
              <a:rPr lang="en-US" dirty="0" smtClean="0"/>
              <a:t>If the second hand is currently at 27 seconds.</a:t>
            </a:r>
          </a:p>
          <a:p>
            <a:pPr lvl="1">
              <a:lnSpc>
                <a:spcPct val="120000"/>
              </a:lnSpc>
              <a:spcBef>
                <a:spcPts val="0"/>
              </a:spcBef>
              <a:spcAft>
                <a:spcPts val="200"/>
              </a:spcAft>
            </a:pPr>
            <a:r>
              <a:rPr lang="en-US" dirty="0" smtClean="0"/>
              <a:t>The 28 second tick mark is “the least recently touched mark.”</a:t>
            </a:r>
            <a:endParaRPr lang="en-US" dirty="0"/>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1950664941"/>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smtClean="0">
                <a:solidFill>
                  <a:schemeClr val="bg1"/>
                </a:solidFill>
              </a:rPr>
              <a:t>Replacement Algorithm</a:t>
            </a:r>
            <a:endParaRPr lang="en-US" dirty="0">
              <a:solidFill>
                <a:schemeClr val="bg1"/>
              </a:solidFill>
            </a:endParaRP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smtClean="0"/>
              <a:t>The algorithms are more sophisticated in the real world, e.g.</a:t>
            </a:r>
            <a:endParaRPr lang="en-US" dirty="0"/>
          </a:p>
          <a:p>
            <a:pPr lvl="1"/>
            <a:r>
              <a:rPr lang="en-US" dirty="0" smtClean="0"/>
              <a:t>“Scans” are common, e.g. go through a large query result in order</a:t>
            </a:r>
            <a:br>
              <a:rPr lang="en-US" dirty="0" smtClean="0"/>
            </a:br>
            <a:r>
              <a:rPr lang="en-US" dirty="0" smtClean="0"/>
              <a:t>(will be more clear when discussing cursors).</a:t>
            </a:r>
          </a:p>
          <a:p>
            <a:pPr lvl="2"/>
            <a:r>
              <a:rPr lang="en-US" dirty="0" smtClean="0"/>
              <a:t>The engine knows the current position in the result set.</a:t>
            </a:r>
          </a:p>
          <a:p>
            <a:pPr lvl="2"/>
            <a:r>
              <a:rPr lang="en-US" dirty="0" smtClean="0"/>
              <a:t>Uses the sort order to determine which records will be accessed soon.</a:t>
            </a:r>
          </a:p>
          <a:p>
            <a:pPr lvl="2"/>
            <a:r>
              <a:rPr lang="en-US" dirty="0" smtClean="0"/>
              <a:t>Tags those blocks as not replaceable.</a:t>
            </a:r>
          </a:p>
          <a:p>
            <a:pPr lvl="2"/>
            <a:r>
              <a:rPr lang="en-US" dirty="0" smtClean="0"/>
              <a:t>(A form of clairvoyance).</a:t>
            </a:r>
          </a:p>
          <a:p>
            <a:pPr lvl="1"/>
            <a:r>
              <a:rPr lang="en-US" dirty="0" smtClean="0"/>
              <a:t>Not all users/applications are </a:t>
            </a:r>
            <a:r>
              <a:rPr lang="en-US" dirty="0"/>
              <a:t>e</a:t>
            </a:r>
            <a:r>
              <a:rPr lang="en-US" dirty="0" smtClean="0"/>
              <a:t>qually “important.”</a:t>
            </a:r>
          </a:p>
          <a:p>
            <a:pPr lvl="2"/>
            <a:r>
              <a:rPr lang="en-US" dirty="0" smtClean="0"/>
              <a:t>Classify users/applications into priority 1, 2 and 3.</a:t>
            </a:r>
          </a:p>
          <a:p>
            <a:pPr lvl="2"/>
            <a:r>
              <a:rPr lang="en-US" dirty="0" smtClean="0"/>
              <a:t>Sub-allocate the buffer pool into pools P1, P2 and P3.</a:t>
            </a:r>
          </a:p>
          <a:p>
            <a:pPr lvl="2"/>
            <a:r>
              <a:rPr lang="en-US" dirty="0" smtClean="0"/>
              <a:t>Apply LRU within pools and adjust pool sizes based on relative importance.</a:t>
            </a:r>
          </a:p>
          <a:p>
            <a:pPr lvl="2"/>
            <a:r>
              <a:rPr lang="en-US" dirty="0" smtClean="0"/>
              <a:t>This prevents</a:t>
            </a:r>
          </a:p>
          <a:p>
            <a:pPr lvl="3"/>
            <a:r>
              <a:rPr lang="en-US" dirty="0" smtClean="0"/>
              <a:t>A high access rate, low-priority application from taking up a lot of frames</a:t>
            </a:r>
          </a:p>
          <a:p>
            <a:pPr lvl="3"/>
            <a:r>
              <a:rPr lang="en-US" dirty="0" smtClean="0"/>
              <a:t>Result in low access, high priority applications not getting buffer hits.</a:t>
            </a:r>
            <a:endParaRPr lang="en-US" dirty="0"/>
          </a:p>
        </p:txBody>
      </p:sp>
    </p:spTree>
    <p:extLst>
      <p:ext uri="{BB962C8B-B14F-4D97-AF65-F5344CB8AC3E}">
        <p14:creationId xmlns:p14="http://schemas.microsoft.com/office/powerpoint/2010/main" val="1340308285"/>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solidFill>
                  <a:srgbClr val="00B050"/>
                </a:solidFill>
                <a:latin typeface="+mn-lt"/>
              </a:rPr>
              <a:t>Covered for </a:t>
            </a:r>
            <a:r>
              <a:rPr lang="en-US" sz="2000" smtClean="0">
                <a:solidFill>
                  <a:srgbClr val="00B050"/>
                </a:solidFill>
                <a:latin typeface="+mn-lt"/>
              </a:rPr>
              <a:t>the relational model.</a:t>
            </a:r>
            <a:endParaRPr lang="en-US" sz="2000" dirty="0" err="1" smtClean="0">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23" y="5715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p:txBody>
          <a:bodyPr/>
          <a:lstStyle/>
          <a:p>
            <a:r>
              <a:rPr lang="en-US" dirty="0" smtClean="0"/>
              <a:t>Like all other aspects of DMBS implementation</a:t>
            </a:r>
          </a:p>
          <a:p>
            <a:pPr lvl="1"/>
            <a:r>
              <a:rPr lang="en-US" dirty="0" smtClean="0"/>
              <a:t>Block management</a:t>
            </a:r>
          </a:p>
          <a:p>
            <a:pPr lvl="1"/>
            <a:r>
              <a:rPr lang="en-US" dirty="0" smtClean="0"/>
              <a:t>Buffer management</a:t>
            </a:r>
          </a:p>
          <a:p>
            <a:pPr marL="350837" lvl="1" indent="0">
              <a:buNone/>
            </a:pPr>
            <a:r>
              <a:rPr lang="en-US" dirty="0" smtClean="0"/>
              <a:t>Are incredibly complex, heavily researched topics.</a:t>
            </a:r>
            <a:br>
              <a:rPr lang="en-US" dirty="0" smtClean="0"/>
            </a:br>
            <a:endParaRPr lang="en-US" dirty="0" smtClean="0"/>
          </a:p>
          <a:p>
            <a:pPr marL="290512" indent="-285750"/>
            <a:r>
              <a:rPr lang="en-US" dirty="0" smtClean="0"/>
              <a:t>This course section has just skimmed the surface</a:t>
            </a:r>
          </a:p>
          <a:p>
            <a:pPr marL="636587" lvl="1" indent="-285750"/>
            <a:r>
              <a:rPr lang="en-US" dirty="0" smtClean="0"/>
              <a:t>Awareness of concepts.</a:t>
            </a:r>
          </a:p>
          <a:p>
            <a:pPr marL="636587" lvl="1" indent="-285750"/>
            <a:r>
              <a:rPr lang="en-US" dirty="0" smtClean="0"/>
              <a:t>Foundation for future more advanced courses.</a:t>
            </a:r>
          </a:p>
          <a:p>
            <a:pPr marL="636587" lvl="1" indent="-285750"/>
            <a:r>
              <a:rPr lang="en-US" dirty="0" smtClean="0"/>
              <a:t>Understand concepts to consider, research, prototype, etc.</a:t>
            </a:r>
            <a:br>
              <a:rPr lang="en-US" dirty="0" smtClean="0"/>
            </a:br>
            <a:r>
              <a:rPr lang="en-US" dirty="0" smtClean="0"/>
              <a:t> if you have to implement your own data management engine.</a:t>
            </a:r>
            <a:endParaRPr lang="en-US" dirty="0"/>
          </a:p>
        </p:txBody>
      </p:sp>
    </p:spTree>
    <p:extLst>
      <p:ext uri="{BB962C8B-B14F-4D97-AF65-F5344CB8AC3E}">
        <p14:creationId xmlns:p14="http://schemas.microsoft.com/office/powerpoint/2010/main" val="1605372612"/>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Indexes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217284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0724" y="508794"/>
            <a:ext cx="6538824" cy="2918521"/>
          </a:xfrm>
          <a:prstGeom prst="rect">
            <a:avLst/>
          </a:prstGeom>
        </p:spPr>
      </p:pic>
      <p:sp>
        <p:nvSpPr>
          <p:cNvPr id="2" name="Title 1"/>
          <p:cNvSpPr>
            <a:spLocks noGrp="1"/>
          </p:cNvSpPr>
          <p:nvPr>
            <p:ph type="title"/>
          </p:nvPr>
        </p:nvSpPr>
        <p:spPr>
          <a:xfrm>
            <a:off x="247626" y="53353"/>
            <a:ext cx="8279946" cy="387798"/>
          </a:xfrm>
        </p:spPr>
        <p:txBody>
          <a:bodyPr/>
          <a:lstStyle/>
          <a:p>
            <a:pPr algn="l"/>
            <a:r>
              <a:rPr lang="en-US" dirty="0" smtClean="0">
                <a:solidFill>
                  <a:schemeClr val="bg1"/>
                </a:solidFill>
              </a:rPr>
              <a:t>Index</a:t>
            </a:r>
            <a:endParaRPr lang="en-US" dirty="0">
              <a:solidFill>
                <a:schemeClr val="bg1"/>
              </a:solidFill>
            </a:endParaRPr>
          </a:p>
        </p:txBody>
      </p:sp>
      <p:sp>
        <p:nvSpPr>
          <p:cNvPr id="3" name="Content Placeholder 2"/>
          <p:cNvSpPr>
            <a:spLocks noGrp="1"/>
          </p:cNvSpPr>
          <p:nvPr>
            <p:ph sz="half" idx="1"/>
          </p:nvPr>
        </p:nvSpPr>
        <p:spPr>
          <a:xfrm>
            <a:off x="222681" y="2983833"/>
            <a:ext cx="8267140" cy="1546634"/>
          </a:xfrm>
        </p:spPr>
        <p:txBody>
          <a:bodyPr>
            <a:normAutofit fontScale="85000" lnSpcReduction="20000"/>
          </a:bodyPr>
          <a:lstStyle/>
          <a:p>
            <a:pPr>
              <a:lnSpc>
                <a:spcPct val="120000"/>
              </a:lnSpc>
              <a:spcBef>
                <a:spcPts val="0"/>
              </a:spcBef>
              <a:spcAft>
                <a:spcPts val="200"/>
              </a:spcAft>
            </a:pPr>
            <a:r>
              <a:rPr lang="en-US" sz="1400" dirty="0" smtClean="0"/>
              <a:t>Indexes are created on</a:t>
            </a:r>
          </a:p>
          <a:p>
            <a:pPr lvl="1">
              <a:lnSpc>
                <a:spcPct val="120000"/>
              </a:lnSpc>
              <a:spcBef>
                <a:spcPts val="0"/>
              </a:spcBef>
              <a:spcAft>
                <a:spcPts val="200"/>
              </a:spcAft>
            </a:pPr>
            <a:r>
              <a:rPr lang="en-US" sz="1200" dirty="0" smtClean="0"/>
              <a:t>Simple keys = e.g. a single column.</a:t>
            </a:r>
          </a:p>
          <a:p>
            <a:pPr lvl="1">
              <a:lnSpc>
                <a:spcPct val="120000"/>
              </a:lnSpc>
              <a:spcBef>
                <a:spcPts val="0"/>
              </a:spcBef>
              <a:spcAft>
                <a:spcPts val="200"/>
              </a:spcAft>
            </a:pPr>
            <a:r>
              <a:rPr lang="en-US" sz="1200" dirty="0" smtClean="0"/>
              <a:t>Composite keys = a set of columns, e.g. (</a:t>
            </a:r>
            <a:r>
              <a:rPr lang="en-US" sz="1200" dirty="0" err="1" smtClean="0"/>
              <a:t>last_name</a:t>
            </a:r>
            <a:r>
              <a:rPr lang="en-US" sz="1200" dirty="0" smtClean="0"/>
              <a:t>, </a:t>
            </a:r>
            <a:r>
              <a:rPr lang="en-US" sz="1200" dirty="0" err="1" smtClean="0"/>
              <a:t>first_name</a:t>
            </a:r>
            <a:r>
              <a:rPr lang="en-US" sz="1200" dirty="0" smtClean="0"/>
              <a:t>)</a:t>
            </a:r>
          </a:p>
          <a:p>
            <a:pPr>
              <a:lnSpc>
                <a:spcPct val="120000"/>
              </a:lnSpc>
              <a:spcBef>
                <a:spcPts val="0"/>
              </a:spcBef>
              <a:spcAft>
                <a:spcPts val="200"/>
              </a:spcAft>
            </a:pPr>
            <a:r>
              <a:rPr lang="en-US" sz="1400" dirty="0" smtClean="0"/>
              <a:t>Most common index implementations are: </a:t>
            </a:r>
            <a:r>
              <a:rPr lang="en-US" sz="1400" i="1" dirty="0" smtClean="0"/>
              <a:t>Hash, B+ Tree</a:t>
            </a:r>
          </a:p>
          <a:p>
            <a:pPr>
              <a:lnSpc>
                <a:spcPct val="120000"/>
              </a:lnSpc>
              <a:spcBef>
                <a:spcPts val="0"/>
              </a:spcBef>
              <a:spcAft>
                <a:spcPts val="200"/>
              </a:spcAft>
            </a:pPr>
            <a:r>
              <a:rPr lang="en-US" sz="1400" dirty="0" smtClean="0"/>
              <a:t>An</a:t>
            </a:r>
            <a:r>
              <a:rPr lang="en-US" sz="1400" i="1" dirty="0" smtClean="0"/>
              <a:t> entry </a:t>
            </a:r>
            <a:r>
              <a:rPr lang="en-US" sz="1400" dirty="0" smtClean="0"/>
              <a:t>in an index if of the form </a:t>
            </a:r>
            <a:r>
              <a:rPr lang="mr-IN" sz="1400" dirty="0" smtClean="0"/>
              <a:t>–</a:t>
            </a:r>
            <a:r>
              <a:rPr lang="en-US" sz="1400" dirty="0" smtClean="0"/>
              <a:t> (k, v):</a:t>
            </a:r>
          </a:p>
          <a:p>
            <a:pPr lvl="1">
              <a:lnSpc>
                <a:spcPct val="120000"/>
              </a:lnSpc>
              <a:spcBef>
                <a:spcPts val="0"/>
              </a:spcBef>
              <a:spcAft>
                <a:spcPts val="200"/>
              </a:spcAft>
            </a:pPr>
            <a:r>
              <a:rPr lang="en-US" sz="1200" dirty="0" smtClean="0"/>
              <a:t>k is the key value.</a:t>
            </a:r>
          </a:p>
          <a:p>
            <a:pPr lvl="1">
              <a:lnSpc>
                <a:spcPct val="120000"/>
              </a:lnSpc>
              <a:spcBef>
                <a:spcPts val="0"/>
              </a:spcBef>
              <a:spcAft>
                <a:spcPts val="200"/>
              </a:spcAft>
            </a:pPr>
            <a:r>
              <a:rPr lang="en-US" sz="1200" dirty="0"/>
              <a:t>v</a:t>
            </a:r>
            <a:r>
              <a:rPr lang="en-US" sz="1200" dirty="0" smtClean="0"/>
              <a:t> is one of: 1) </a:t>
            </a:r>
            <a:r>
              <a:rPr lang="en-US" sz="1200" dirty="0"/>
              <a:t>t</a:t>
            </a:r>
            <a:r>
              <a:rPr lang="en-US" sz="1200" dirty="0" smtClean="0"/>
              <a:t>he data itself (tuple), 2) the address in data address space of tuple, 3) a list of addresses</a:t>
            </a:r>
          </a:p>
          <a:p>
            <a:pPr>
              <a:lnSpc>
                <a:spcPct val="120000"/>
              </a:lnSpc>
              <a:spcBef>
                <a:spcPts val="0"/>
              </a:spcBef>
              <a:spcAft>
                <a:spcPts val="200"/>
              </a:spcAft>
            </a:pPr>
            <a:r>
              <a:rPr lang="en-US" sz="1400" dirty="0" smtClean="0"/>
              <a:t>Index can be </a:t>
            </a:r>
            <a:r>
              <a:rPr lang="en-US" sz="1400" i="1" dirty="0" smtClean="0"/>
              <a:t>unique/non-unique</a:t>
            </a:r>
            <a:r>
              <a:rPr lang="en-US" sz="1400" dirty="0" smtClean="0"/>
              <a:t>, </a:t>
            </a:r>
            <a:r>
              <a:rPr lang="en-US" sz="1400" i="1" dirty="0" smtClean="0"/>
              <a:t>dense/sparse, clustered/</a:t>
            </a:r>
            <a:r>
              <a:rPr lang="en-US" sz="1400" i="1" dirty="0" err="1" smtClean="0"/>
              <a:t>unclustered</a:t>
            </a:r>
            <a:r>
              <a:rPr lang="en-US" sz="1400" i="1" dirty="0" smtClean="0"/>
              <a:t>,</a:t>
            </a:r>
            <a:r>
              <a:rPr lang="en-US" sz="1400" dirty="0" smtClean="0"/>
              <a:t>  </a:t>
            </a:r>
            <a:r>
              <a:rPr lang="en-US" sz="1400" i="1" dirty="0" smtClean="0"/>
              <a:t>ordered/hashed.</a:t>
            </a:r>
            <a:endParaRPr lang="en-US" sz="1400" i="1" dirty="0"/>
          </a:p>
        </p:txBody>
      </p:sp>
      <p:pic>
        <p:nvPicPr>
          <p:cNvPr id="5" name="Picture 4"/>
          <p:cNvPicPr>
            <a:picLocks noChangeAspect="1"/>
          </p:cNvPicPr>
          <p:nvPr/>
        </p:nvPicPr>
        <p:blipFill>
          <a:blip r:embed="rId3"/>
          <a:stretch>
            <a:fillRect/>
          </a:stretch>
        </p:blipFill>
        <p:spPr>
          <a:xfrm>
            <a:off x="152197" y="810659"/>
            <a:ext cx="1877717" cy="1413335"/>
          </a:xfrm>
          <a:prstGeom prst="rect">
            <a:avLst/>
          </a:prstGeom>
        </p:spPr>
      </p:pic>
      <p:sp>
        <p:nvSpPr>
          <p:cNvPr id="6" name="Rectangle 5"/>
          <p:cNvSpPr/>
          <p:nvPr/>
        </p:nvSpPr>
        <p:spPr>
          <a:xfrm>
            <a:off x="198223" y="1855202"/>
            <a:ext cx="1877717" cy="384398"/>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8" name="Straight Arrow Connector 7"/>
          <p:cNvCxnSpPr/>
          <p:nvPr/>
        </p:nvCxnSpPr>
        <p:spPr>
          <a:xfrm flipV="1">
            <a:off x="2121966" y="2003304"/>
            <a:ext cx="258266" cy="45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2681" y="239419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050" smtClean="0">
                <a:solidFill>
                  <a:srgbClr val="FF0000"/>
                </a:solidFill>
                <a:latin typeface="+mn-lt"/>
              </a:rPr>
              <a:t>Column values or set of column values.</a:t>
            </a:r>
            <a:endParaRPr lang="en-US" sz="1050" dirty="0" err="1" smtClean="0">
              <a:solidFill>
                <a:srgbClr val="FF0000"/>
              </a:solidFill>
              <a:latin typeface="+mn-lt"/>
            </a:endParaRPr>
          </a:p>
        </p:txBody>
      </p:sp>
      <p:sp>
        <p:nvSpPr>
          <p:cNvPr id="10" name="TextBox 9"/>
          <p:cNvSpPr txBox="1"/>
          <p:nvPr/>
        </p:nvSpPr>
        <p:spPr>
          <a:xfrm>
            <a:off x="6096000" y="60292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dirty="0" smtClean="0">
                <a:latin typeface="+mn-lt"/>
              </a:rPr>
              <a:t>Block will map to</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In memory block in frame or</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Address in Data Address Space.</a:t>
            </a:r>
          </a:p>
        </p:txBody>
      </p:sp>
      <p:sp>
        <p:nvSpPr>
          <p:cNvPr id="12" name="TextBox 11"/>
          <p:cNvSpPr txBox="1"/>
          <p:nvPr/>
        </p:nvSpPr>
        <p:spPr>
          <a:xfrm>
            <a:off x="5702784" y="279206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smtClean="0">
                <a:latin typeface="+mn-lt"/>
              </a:rPr>
              <a:t>Garcia-Molina et al.</a:t>
            </a:r>
            <a:endParaRPr lang="en-US" sz="1200" dirty="0" err="1" smtClean="0">
              <a:latin typeface="+mn-lt"/>
            </a:endParaRPr>
          </a:p>
        </p:txBody>
      </p:sp>
    </p:spTree>
    <p:extLst>
      <p:ext uri="{BB962C8B-B14F-4D97-AF65-F5344CB8AC3E}">
        <p14:creationId xmlns:p14="http://schemas.microsoft.com/office/powerpoint/2010/main" val="143911975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992"/>
            <a:ext cx="8239126" cy="387798"/>
          </a:xfrm>
        </p:spPr>
        <p:txBody>
          <a:bodyPr/>
          <a:lstStyle/>
          <a:p>
            <a:pPr algn="l"/>
            <a:r>
              <a:rPr lang="en-US" dirty="0" smtClean="0">
                <a:solidFill>
                  <a:schemeClr val="bg1"/>
                </a:solidFill>
              </a:rPr>
              <a:t>Clustered vs </a:t>
            </a:r>
            <a:r>
              <a:rPr lang="en-US" dirty="0" err="1" smtClean="0">
                <a:solidFill>
                  <a:schemeClr val="bg1"/>
                </a:solidFill>
              </a:rPr>
              <a:t>Unclustered</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425904" y="659067"/>
            <a:ext cx="5574418" cy="3967902"/>
          </a:xfrm>
          <a:prstGeom prst="rect">
            <a:avLst/>
          </a:prstGeom>
        </p:spPr>
      </p:pic>
      <p:sp>
        <p:nvSpPr>
          <p:cNvPr id="4" name="TextBox 3"/>
          <p:cNvSpPr txBox="1"/>
          <p:nvPr/>
        </p:nvSpPr>
        <p:spPr>
          <a:xfrm>
            <a:off x="5940109" y="1779939"/>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Order of keys in index</a:t>
            </a:r>
            <a:br>
              <a:rPr lang="en-US" sz="2000" dirty="0" smtClean="0">
                <a:latin typeface="+mn-lt"/>
              </a:rPr>
            </a:br>
            <a:r>
              <a:rPr lang="en-US" sz="2000" dirty="0" smtClean="0">
                <a:latin typeface="+mn-lt"/>
              </a:rPr>
              <a:t>is approximately</a:t>
            </a:r>
            <a:br>
              <a:rPr lang="en-US" sz="2000" dirty="0" smtClean="0">
                <a:latin typeface="+mn-lt"/>
              </a:rPr>
            </a:br>
            <a:r>
              <a:rPr lang="en-US" sz="2000" dirty="0" smtClean="0">
                <a:latin typeface="+mn-lt"/>
              </a:rPr>
              <a:t>the same as</a:t>
            </a:r>
            <a:br>
              <a:rPr lang="en-US" sz="2000" dirty="0" smtClean="0">
                <a:latin typeface="+mn-lt"/>
              </a:rPr>
            </a:br>
            <a:r>
              <a:rPr lang="en-US" sz="2000" dirty="0" smtClean="0">
                <a:latin typeface="+mn-lt"/>
              </a:rPr>
              <a:t>order </a:t>
            </a:r>
            <a:r>
              <a:rPr lang="en-US" sz="2000" smtClean="0">
                <a:latin typeface="+mn-lt"/>
              </a:rPr>
              <a:t>of records in file.</a:t>
            </a:r>
            <a:endParaRPr lang="en-US" sz="2000" dirty="0" err="1" smtClean="0">
              <a:latin typeface="+mn-lt"/>
            </a:endParaRPr>
          </a:p>
        </p:txBody>
      </p:sp>
    </p:spTree>
    <p:extLst>
      <p:ext uri="{BB962C8B-B14F-4D97-AF65-F5344CB8AC3E}">
        <p14:creationId xmlns:p14="http://schemas.microsoft.com/office/powerpoint/2010/main" val="1555421579"/>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225"/>
            <a:ext cx="8239126" cy="387798"/>
          </a:xfrm>
        </p:spPr>
        <p:txBody>
          <a:bodyPr/>
          <a:lstStyle/>
          <a:p>
            <a:pPr algn="l"/>
            <a:r>
              <a:rPr lang="en-US" dirty="0" smtClean="0">
                <a:solidFill>
                  <a:schemeClr val="bg1"/>
                </a:solidFill>
              </a:rPr>
              <a:t>Dense versus Sparse Index</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564036" y="583970"/>
            <a:ext cx="6599414" cy="4104068"/>
          </a:xfrm>
          <a:prstGeom prst="rect">
            <a:avLst/>
          </a:prstGeom>
        </p:spPr>
      </p:pic>
      <p:sp>
        <p:nvSpPr>
          <p:cNvPr id="4" name="Rectangle 3"/>
          <p:cNvSpPr/>
          <p:nvPr/>
        </p:nvSpPr>
        <p:spPr>
          <a:xfrm>
            <a:off x="5791200" y="599986"/>
            <a:ext cx="3298122" cy="600164"/>
          </a:xfrm>
          <a:prstGeom prst="rect">
            <a:avLst/>
          </a:prstGeom>
        </p:spPr>
        <p:txBody>
          <a:bodyPr wrap="square">
            <a:spAutoFit/>
          </a:bodyPr>
          <a:lstStyle/>
          <a:p>
            <a:r>
              <a:rPr lang="en-US" sz="1100" dirty="0" smtClean="0"/>
              <a:t>“Storage </a:t>
            </a:r>
            <a:r>
              <a:rPr lang="en-US" sz="1100" dirty="0"/>
              <a:t>and File Structure. Architecture of a </a:t>
            </a:r>
            <a:r>
              <a:rPr lang="en-US" sz="1100" dirty="0" smtClean="0"/>
              <a:t>DBMS,” Shona Holmes. </a:t>
            </a:r>
            <a:endParaRPr lang="en-US" sz="1100" dirty="0"/>
          </a:p>
          <a:p>
            <a:r>
              <a:rPr lang="en-US" sz="1100" dirty="0" smtClean="0"/>
              <a:t>http</a:t>
            </a:r>
            <a:r>
              <a:rPr lang="en-US" sz="1100" dirty="0"/>
              <a:t>://</a:t>
            </a:r>
            <a:r>
              <a:rPr lang="en-US" sz="1100" dirty="0" err="1"/>
              <a:t>slideplayer.com</a:t>
            </a:r>
            <a:r>
              <a:rPr lang="en-US" sz="1100" dirty="0"/>
              <a:t>/slide/6841281/</a:t>
            </a:r>
          </a:p>
        </p:txBody>
      </p:sp>
    </p:spTree>
    <p:extLst>
      <p:ext uri="{BB962C8B-B14F-4D97-AF65-F5344CB8AC3E}">
        <p14:creationId xmlns:p14="http://schemas.microsoft.com/office/powerpoint/2010/main" val="652043322"/>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529594"/>
            <a:ext cx="5374866" cy="3123570"/>
          </a:xfrm>
          <a:prstGeom prst="rect">
            <a:avLst/>
          </a:prstGeom>
        </p:spPr>
      </p:pic>
      <p:sp>
        <p:nvSpPr>
          <p:cNvPr id="2" name="Title 1"/>
          <p:cNvSpPr>
            <a:spLocks noGrp="1"/>
          </p:cNvSpPr>
          <p:nvPr>
            <p:ph type="title"/>
          </p:nvPr>
        </p:nvSpPr>
        <p:spPr>
          <a:xfrm>
            <a:off x="242944" y="57150"/>
            <a:ext cx="8279946" cy="387798"/>
          </a:xfrm>
        </p:spPr>
        <p:txBody>
          <a:bodyPr/>
          <a:lstStyle/>
          <a:p>
            <a:pPr algn="l"/>
            <a:r>
              <a:rPr lang="en-US" dirty="0" smtClean="0">
                <a:solidFill>
                  <a:schemeClr val="bg1"/>
                </a:solidFill>
              </a:rPr>
              <a:t>B+ Tree</a:t>
            </a:r>
            <a:endParaRPr lang="en-US" dirty="0">
              <a:solidFill>
                <a:schemeClr val="bg1"/>
              </a:solidFill>
            </a:endParaRPr>
          </a:p>
        </p:txBody>
      </p:sp>
      <p:sp>
        <p:nvSpPr>
          <p:cNvPr id="6" name="Content Placeholder 5"/>
          <p:cNvSpPr>
            <a:spLocks noGrp="1"/>
          </p:cNvSpPr>
          <p:nvPr>
            <p:ph sz="half" idx="1"/>
          </p:nvPr>
        </p:nvSpPr>
        <p:spPr>
          <a:xfrm>
            <a:off x="242944" y="3760774"/>
            <a:ext cx="8623496" cy="1083819"/>
          </a:xfrm>
        </p:spPr>
        <p:txBody>
          <a:bodyPr/>
          <a:lstStyle/>
          <a:p>
            <a:pPr marL="0" indent="0">
              <a:buNone/>
            </a:pPr>
            <a:r>
              <a:rPr lang="en-US" dirty="0" smtClean="0"/>
              <a:t>Based on concept of a </a:t>
            </a:r>
            <a:r>
              <a:rPr lang="en-US" i="1" dirty="0" smtClean="0"/>
              <a:t>binary search tree</a:t>
            </a:r>
            <a:r>
              <a:rPr lang="en-US" dirty="0" smtClean="0"/>
              <a:t>, but with two core modifications</a:t>
            </a:r>
          </a:p>
          <a:p>
            <a:pPr marL="688975" lvl="1" indent="-342900">
              <a:buFont typeface="+mj-lt"/>
              <a:buAutoNum type="arabicPeriod"/>
            </a:pPr>
            <a:r>
              <a:rPr lang="en-US" dirty="0" smtClean="0"/>
              <a:t>Unit of transfer to/from memory is a </a:t>
            </a:r>
            <a:r>
              <a:rPr lang="en-US" i="1" dirty="0" smtClean="0"/>
              <a:t>block</a:t>
            </a:r>
            <a:r>
              <a:rPr lang="en-US" dirty="0" smtClean="0"/>
              <a:t>, which will hold many (</a:t>
            </a:r>
            <a:r>
              <a:rPr lang="en-US" dirty="0" err="1" smtClean="0"/>
              <a:t>key,record</a:t>
            </a:r>
            <a:r>
              <a:rPr lang="en-US" dirty="0" smtClean="0"/>
              <a:t>) maps.</a:t>
            </a:r>
          </a:p>
          <a:p>
            <a:pPr marL="688975" lvl="1" indent="-342900">
              <a:buFont typeface="+mj-lt"/>
              <a:buAutoNum type="arabicPeriod"/>
            </a:pPr>
            <a:r>
              <a:rPr lang="en-US" dirty="0" smtClean="0"/>
              <a:t>Accessing records in order (WRT to index) is common </a:t>
            </a:r>
            <a:r>
              <a:rPr lang="en-US" dirty="0" smtClean="0">
                <a:sym typeface="Wingdings"/>
              </a:rPr>
              <a:t> clustering is common.</a:t>
            </a:r>
            <a:endParaRPr lang="en-US" dirty="0"/>
          </a:p>
        </p:txBody>
      </p:sp>
      <p:pic>
        <p:nvPicPr>
          <p:cNvPr id="3" name="Picture 2"/>
          <p:cNvPicPr>
            <a:picLocks noChangeAspect="1"/>
          </p:cNvPicPr>
          <p:nvPr/>
        </p:nvPicPr>
        <p:blipFill>
          <a:blip r:embed="rId3"/>
          <a:stretch>
            <a:fillRect/>
          </a:stretch>
        </p:blipFill>
        <p:spPr>
          <a:xfrm>
            <a:off x="5991853" y="514350"/>
            <a:ext cx="2707574" cy="1773928"/>
          </a:xfrm>
          <a:prstGeom prst="rect">
            <a:avLst/>
          </a:prstGeom>
        </p:spPr>
      </p:pic>
      <p:pic>
        <p:nvPicPr>
          <p:cNvPr id="4" name="Picture 3"/>
          <p:cNvPicPr>
            <a:picLocks noChangeAspect="1"/>
          </p:cNvPicPr>
          <p:nvPr/>
        </p:nvPicPr>
        <p:blipFill>
          <a:blip r:embed="rId4"/>
          <a:stretch>
            <a:fillRect/>
          </a:stretch>
        </p:blipFill>
        <p:spPr>
          <a:xfrm>
            <a:off x="5840448" y="2091379"/>
            <a:ext cx="3010385" cy="1669395"/>
          </a:xfrm>
          <a:prstGeom prst="rect">
            <a:avLst/>
          </a:prstGeom>
        </p:spPr>
      </p:pic>
    </p:spTree>
    <p:extLst>
      <p:ext uri="{BB962C8B-B14F-4D97-AF65-F5344CB8AC3E}">
        <p14:creationId xmlns:p14="http://schemas.microsoft.com/office/powerpoint/2010/main" val="177942998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895350" y="4434254"/>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1A2C64"/>
              </a:solidFill>
              <a:latin typeface="Times New Roman" charset="0"/>
              <a:ea typeface=""/>
            </a:endParaRPr>
          </a:p>
        </p:txBody>
      </p:sp>
      <p:sp>
        <p:nvSpPr>
          <p:cNvPr id="19459" name="Rectangle 3"/>
          <p:cNvSpPr>
            <a:spLocks noChangeArrowheads="1"/>
          </p:cNvSpPr>
          <p:nvPr/>
        </p:nvSpPr>
        <p:spPr bwMode="auto">
          <a:xfrm>
            <a:off x="2724150" y="4434254"/>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19460" name="Rectangle 4"/>
          <p:cNvSpPr>
            <a:spLocks noGrp="1" noChangeArrowheads="1"/>
          </p:cNvSpPr>
          <p:nvPr>
            <p:ph type="title"/>
          </p:nvPr>
        </p:nvSpPr>
        <p:spPr>
          <a:xfrm>
            <a:off x="874084" y="112170"/>
            <a:ext cx="6286500" cy="828675"/>
          </a:xfrm>
          <a:noFill/>
          <a:ln/>
        </p:spPr>
        <p:txBody>
          <a:bodyPr/>
          <a:lstStyle/>
          <a:p>
            <a:r>
              <a:rPr lang="en-US" altLang="en-US"/>
              <a:t>B+ Tree: Most Widely Used Index</a:t>
            </a:r>
          </a:p>
        </p:txBody>
      </p:sp>
      <p:sp>
        <p:nvSpPr>
          <p:cNvPr id="19461" name="Rectangle 5"/>
          <p:cNvSpPr>
            <a:spLocks noGrp="1" noChangeArrowheads="1"/>
          </p:cNvSpPr>
          <p:nvPr>
            <p:ph type="body" idx="1"/>
          </p:nvPr>
        </p:nvSpPr>
        <p:spPr>
          <a:xfrm>
            <a:off x="815578" y="905110"/>
            <a:ext cx="6229350" cy="2228850"/>
          </a:xfrm>
          <a:noFill/>
          <a:ln/>
        </p:spPr>
        <p:txBody>
          <a:bodyPr/>
          <a:lstStyle/>
          <a:p>
            <a:r>
              <a:rPr lang="en-US" altLang="en-US" dirty="0"/>
              <a:t>Insert/delete at log </a:t>
            </a:r>
            <a:r>
              <a:rPr lang="en-US" altLang="en-US" baseline="-25000" dirty="0"/>
              <a:t>F</a:t>
            </a:r>
            <a:r>
              <a:rPr lang="en-US" altLang="en-US" dirty="0"/>
              <a:t> N cost; keep tree </a:t>
            </a:r>
            <a:r>
              <a:rPr lang="en-US" altLang="en-US" i="1" dirty="0">
                <a:solidFill>
                  <a:schemeClr val="accent2"/>
                </a:solidFill>
              </a:rPr>
              <a:t>height-balanced</a:t>
            </a:r>
            <a:r>
              <a:rPr lang="en-US" altLang="en-US" dirty="0">
                <a:solidFill>
                  <a:schemeClr val="accent2"/>
                </a:solidFill>
              </a:rPr>
              <a:t>.   </a:t>
            </a:r>
            <a:r>
              <a:rPr lang="en-US" altLang="en-US" dirty="0"/>
              <a:t>(F = </a:t>
            </a:r>
            <a:r>
              <a:rPr lang="en-US" altLang="en-US" dirty="0" err="1"/>
              <a:t>fanout</a:t>
            </a:r>
            <a:r>
              <a:rPr lang="en-US" altLang="en-US" dirty="0"/>
              <a:t>, N = # leaf pages)</a:t>
            </a:r>
          </a:p>
          <a:p>
            <a:r>
              <a:rPr lang="en-US" altLang="en-US" dirty="0"/>
              <a:t>Minimum 50% occupancy (except for root).  Each node contains </a:t>
            </a:r>
            <a:r>
              <a:rPr lang="en-US" altLang="en-US" b="1" dirty="0"/>
              <a:t>d</a:t>
            </a:r>
            <a:r>
              <a:rPr lang="en-US" altLang="en-US" dirty="0"/>
              <a:t> &lt;=  </a:t>
            </a:r>
            <a:r>
              <a:rPr lang="en-US" altLang="en-US" i="1" u="sng" dirty="0"/>
              <a:t>m</a:t>
            </a:r>
            <a:r>
              <a:rPr lang="en-US" altLang="en-US" dirty="0"/>
              <a:t>  &lt;= 2</a:t>
            </a:r>
            <a:r>
              <a:rPr lang="en-US" altLang="en-US" b="1" dirty="0"/>
              <a:t>d</a:t>
            </a:r>
            <a:r>
              <a:rPr lang="en-US" altLang="en-US" dirty="0"/>
              <a:t> entries.  The parameter </a:t>
            </a:r>
            <a:r>
              <a:rPr lang="en-US" altLang="en-US" b="1" dirty="0"/>
              <a:t>d</a:t>
            </a:r>
            <a:r>
              <a:rPr lang="en-US" altLang="en-US" dirty="0"/>
              <a:t> is called the </a:t>
            </a:r>
            <a:r>
              <a:rPr lang="en-US" altLang="en-US" i="1" dirty="0"/>
              <a:t>order</a:t>
            </a:r>
            <a:r>
              <a:rPr lang="en-US" altLang="en-US" dirty="0"/>
              <a:t> of the tree.</a:t>
            </a:r>
          </a:p>
          <a:p>
            <a:r>
              <a:rPr lang="en-US" altLang="en-US" dirty="0"/>
              <a:t>Supports equality and range-searches efficiently.</a:t>
            </a:r>
          </a:p>
        </p:txBody>
      </p:sp>
      <p:grpSp>
        <p:nvGrpSpPr>
          <p:cNvPr id="19489" name="Group 33"/>
          <p:cNvGrpSpPr>
            <a:grpSpLocks/>
          </p:cNvGrpSpPr>
          <p:nvPr/>
        </p:nvGrpSpPr>
        <p:grpSpPr bwMode="auto">
          <a:xfrm>
            <a:off x="1981200" y="3119804"/>
            <a:ext cx="4392217" cy="1528763"/>
            <a:chOff x="1344" y="2832"/>
            <a:chExt cx="3689" cy="1284"/>
          </a:xfrm>
        </p:grpSpPr>
        <p:sp>
          <p:nvSpPr>
            <p:cNvPr id="19462" name="Freeform 6"/>
            <p:cNvSpPr>
              <a:spLocks/>
            </p:cNvSpPr>
            <p:nvPr/>
          </p:nvSpPr>
          <p:spPr bwMode="auto">
            <a:xfrm>
              <a:off x="1764" y="3644"/>
              <a:ext cx="1731" cy="1"/>
            </a:xfrm>
            <a:custGeom>
              <a:avLst/>
              <a:gdLst>
                <a:gd name="T0" fmla="*/ 0 w 1731"/>
                <a:gd name="T1" fmla="*/ 0 h 1"/>
                <a:gd name="T2" fmla="*/ 1730 w 1731"/>
                <a:gd name="T3" fmla="*/ 0 h 1"/>
                <a:gd name="T4" fmla="*/ 0 w 1731"/>
                <a:gd name="T5" fmla="*/ 0 h 1"/>
              </a:gdLst>
              <a:ahLst/>
              <a:cxnLst>
                <a:cxn ang="0">
                  <a:pos x="T0" y="T1"/>
                </a:cxn>
                <a:cxn ang="0">
                  <a:pos x="T2" y="T3"/>
                </a:cxn>
                <a:cxn ang="0">
                  <a:pos x="T4" y="T5"/>
                </a:cxn>
              </a:cxnLst>
              <a:rect l="0" t="0" r="r" b="b"/>
              <a:pathLst>
                <a:path w="1731" h="1">
                  <a:moveTo>
                    <a:pt x="0" y="0"/>
                  </a:moveTo>
                  <a:lnTo>
                    <a:pt x="1730" y="0"/>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3" name="Freeform 7"/>
            <p:cNvSpPr>
              <a:spLocks/>
            </p:cNvSpPr>
            <p:nvPr/>
          </p:nvSpPr>
          <p:spPr bwMode="auto">
            <a:xfrm>
              <a:off x="1764" y="2897"/>
              <a:ext cx="914" cy="748"/>
            </a:xfrm>
            <a:custGeom>
              <a:avLst/>
              <a:gdLst>
                <a:gd name="T0" fmla="*/ 0 w 914"/>
                <a:gd name="T1" fmla="*/ 747 h 748"/>
                <a:gd name="T2" fmla="*/ 913 w 914"/>
                <a:gd name="T3" fmla="*/ 0 h 748"/>
                <a:gd name="T4" fmla="*/ 0 w 914"/>
                <a:gd name="T5" fmla="*/ 747 h 748"/>
              </a:gdLst>
              <a:ahLst/>
              <a:cxnLst>
                <a:cxn ang="0">
                  <a:pos x="T0" y="T1"/>
                </a:cxn>
                <a:cxn ang="0">
                  <a:pos x="T2" y="T3"/>
                </a:cxn>
                <a:cxn ang="0">
                  <a:pos x="T4" y="T5"/>
                </a:cxn>
              </a:cxnLst>
              <a:rect l="0" t="0" r="r" b="b"/>
              <a:pathLst>
                <a:path w="914" h="748">
                  <a:moveTo>
                    <a:pt x="0" y="747"/>
                  </a:moveTo>
                  <a:lnTo>
                    <a:pt x="913" y="0"/>
                  </a:lnTo>
                  <a:lnTo>
                    <a:pt x="0" y="74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4" name="Freeform 8"/>
            <p:cNvSpPr>
              <a:spLocks/>
            </p:cNvSpPr>
            <p:nvPr/>
          </p:nvSpPr>
          <p:spPr bwMode="auto">
            <a:xfrm>
              <a:off x="2677" y="2897"/>
              <a:ext cx="828" cy="748"/>
            </a:xfrm>
            <a:custGeom>
              <a:avLst/>
              <a:gdLst>
                <a:gd name="T0" fmla="*/ 0 w 828"/>
                <a:gd name="T1" fmla="*/ 0 h 748"/>
                <a:gd name="T2" fmla="*/ 827 w 828"/>
                <a:gd name="T3" fmla="*/ 747 h 748"/>
                <a:gd name="T4" fmla="*/ 0 w 828"/>
                <a:gd name="T5" fmla="*/ 0 h 748"/>
              </a:gdLst>
              <a:ahLst/>
              <a:cxnLst>
                <a:cxn ang="0">
                  <a:pos x="T0" y="T1"/>
                </a:cxn>
                <a:cxn ang="0">
                  <a:pos x="T2" y="T3"/>
                </a:cxn>
                <a:cxn ang="0">
                  <a:pos x="T4" y="T5"/>
                </a:cxn>
              </a:cxnLst>
              <a:rect l="0" t="0" r="r" b="b"/>
              <a:pathLst>
                <a:path w="828" h="748">
                  <a:moveTo>
                    <a:pt x="0" y="0"/>
                  </a:moveTo>
                  <a:lnTo>
                    <a:pt x="827" y="74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5" name="Freeform 9"/>
            <p:cNvSpPr>
              <a:spLocks/>
            </p:cNvSpPr>
            <p:nvPr/>
          </p:nvSpPr>
          <p:spPr bwMode="auto">
            <a:xfrm>
              <a:off x="2341" y="2832"/>
              <a:ext cx="337" cy="66"/>
            </a:xfrm>
            <a:custGeom>
              <a:avLst/>
              <a:gdLst>
                <a:gd name="T0" fmla="*/ 0 w 337"/>
                <a:gd name="T1" fmla="*/ 0 h 66"/>
                <a:gd name="T2" fmla="*/ 55 w 337"/>
                <a:gd name="T3" fmla="*/ 10 h 66"/>
                <a:gd name="T4" fmla="*/ 336 w 337"/>
                <a:gd name="T5" fmla="*/ 65 h 66"/>
                <a:gd name="T6" fmla="*/ 0 w 337"/>
                <a:gd name="T7" fmla="*/ 0 h 66"/>
              </a:gdLst>
              <a:ahLst/>
              <a:cxnLst>
                <a:cxn ang="0">
                  <a:pos x="T0" y="T1"/>
                </a:cxn>
                <a:cxn ang="0">
                  <a:pos x="T2" y="T3"/>
                </a:cxn>
                <a:cxn ang="0">
                  <a:pos x="T4" y="T5"/>
                </a:cxn>
                <a:cxn ang="0">
                  <a:pos x="T6" y="T7"/>
                </a:cxn>
              </a:cxnLst>
              <a:rect l="0" t="0" r="r" b="b"/>
              <a:pathLst>
                <a:path w="337" h="66">
                  <a:moveTo>
                    <a:pt x="0" y="0"/>
                  </a:moveTo>
                  <a:lnTo>
                    <a:pt x="55" y="10"/>
                  </a:lnTo>
                  <a:lnTo>
                    <a:pt x="336" y="65"/>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6" name="Freeform 10"/>
            <p:cNvSpPr>
              <a:spLocks/>
            </p:cNvSpPr>
            <p:nvPr/>
          </p:nvSpPr>
          <p:spPr bwMode="auto">
            <a:xfrm>
              <a:off x="2579" y="2862"/>
              <a:ext cx="99" cy="36"/>
            </a:xfrm>
            <a:custGeom>
              <a:avLst/>
              <a:gdLst>
                <a:gd name="T0" fmla="*/ 12 w 99"/>
                <a:gd name="T1" fmla="*/ 0 h 36"/>
                <a:gd name="T2" fmla="*/ 98 w 99"/>
                <a:gd name="T3" fmla="*/ 35 h 36"/>
                <a:gd name="T4" fmla="*/ 0 w 99"/>
                <a:gd name="T5" fmla="*/ 34 h 36"/>
                <a:gd name="T6" fmla="*/ 12 w 99"/>
                <a:gd name="T7" fmla="*/ 0 h 36"/>
              </a:gdLst>
              <a:ahLst/>
              <a:cxnLst>
                <a:cxn ang="0">
                  <a:pos x="T0" y="T1"/>
                </a:cxn>
                <a:cxn ang="0">
                  <a:pos x="T2" y="T3"/>
                </a:cxn>
                <a:cxn ang="0">
                  <a:pos x="T4" y="T5"/>
                </a:cxn>
                <a:cxn ang="0">
                  <a:pos x="T6" y="T7"/>
                </a:cxn>
              </a:cxnLst>
              <a:rect l="0" t="0" r="r" b="b"/>
              <a:pathLst>
                <a:path w="99" h="36">
                  <a:moveTo>
                    <a:pt x="12" y="0"/>
                  </a:moveTo>
                  <a:lnTo>
                    <a:pt x="98" y="35"/>
                  </a:lnTo>
                  <a:lnTo>
                    <a:pt x="0" y="34"/>
                  </a:lnTo>
                  <a:lnTo>
                    <a:pt x="12"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7" name="Freeform 11"/>
            <p:cNvSpPr>
              <a:spLocks/>
            </p:cNvSpPr>
            <p:nvPr/>
          </p:nvSpPr>
          <p:spPr bwMode="auto">
            <a:xfrm>
              <a:off x="1344"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Lst>
              <a:ahLst/>
              <a:cxnLst>
                <a:cxn ang="0">
                  <a:pos x="T0" y="T1"/>
                </a:cxn>
                <a:cxn ang="0">
                  <a:pos x="T2" y="T3"/>
                </a:cxn>
                <a:cxn ang="0">
                  <a:pos x="T4" y="T5"/>
                </a:cxn>
                <a:cxn ang="0">
                  <a:pos x="T6" y="T7"/>
                </a:cxn>
                <a:cxn ang="0">
                  <a:pos x="T8" y="T9"/>
                </a:cxn>
              </a:cxnLst>
              <a:rect l="0" t="0" r="r" b="b"/>
              <a:pathLst>
                <a:path w="470" h="248">
                  <a:moveTo>
                    <a:pt x="0" y="0"/>
                  </a:moveTo>
                  <a:lnTo>
                    <a:pt x="469" y="0"/>
                  </a:lnTo>
                  <a:lnTo>
                    <a:pt x="469" y="247"/>
                  </a:lnTo>
                  <a:lnTo>
                    <a:pt x="0" y="247"/>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8" name="Freeform 12"/>
            <p:cNvSpPr>
              <a:spLocks/>
            </p:cNvSpPr>
            <p:nvPr/>
          </p:nvSpPr>
          <p:spPr bwMode="auto">
            <a:xfrm>
              <a:off x="1813" y="3936"/>
              <a:ext cx="74" cy="29"/>
            </a:xfrm>
            <a:custGeom>
              <a:avLst/>
              <a:gdLst>
                <a:gd name="T0" fmla="*/ 73 w 74"/>
                <a:gd name="T1" fmla="*/ 28 h 29"/>
                <a:gd name="T2" fmla="*/ 0 w 74"/>
                <a:gd name="T3" fmla="*/ 14 h 29"/>
                <a:gd name="T4" fmla="*/ 73 w 74"/>
                <a:gd name="T5" fmla="*/ 0 h 29"/>
              </a:gdLst>
              <a:ahLst/>
              <a:cxnLst>
                <a:cxn ang="0">
                  <a:pos x="T0" y="T1"/>
                </a:cxn>
                <a:cxn ang="0">
                  <a:pos x="T2" y="T3"/>
                </a:cxn>
                <a:cxn ang="0">
                  <a:pos x="T4" y="T5"/>
                </a:cxn>
              </a:cxnLst>
              <a:rect l="0" t="0" r="r" b="b"/>
              <a:pathLst>
                <a:path w="74" h="29">
                  <a:moveTo>
                    <a:pt x="73" y="28"/>
                  </a:moveTo>
                  <a:lnTo>
                    <a:pt x="0" y="14"/>
                  </a:lnTo>
                  <a:lnTo>
                    <a:pt x="73"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69" name="Freeform 13"/>
            <p:cNvSpPr>
              <a:spLocks/>
            </p:cNvSpPr>
            <p:nvPr/>
          </p:nvSpPr>
          <p:spPr bwMode="auto">
            <a:xfrm>
              <a:off x="1813" y="3950"/>
              <a:ext cx="281" cy="1"/>
            </a:xfrm>
            <a:custGeom>
              <a:avLst/>
              <a:gdLst>
                <a:gd name="T0" fmla="*/ 0 w 281"/>
                <a:gd name="T1" fmla="*/ 0 h 1"/>
                <a:gd name="T2" fmla="*/ 280 w 281"/>
                <a:gd name="T3" fmla="*/ 0 h 1"/>
                <a:gd name="T4" fmla="*/ 0 w 281"/>
                <a:gd name="T5" fmla="*/ 0 h 1"/>
              </a:gdLst>
              <a:ahLst/>
              <a:cxnLst>
                <a:cxn ang="0">
                  <a:pos x="T0" y="T1"/>
                </a:cxn>
                <a:cxn ang="0">
                  <a:pos x="T2" y="T3"/>
                </a:cxn>
                <a:cxn ang="0">
                  <a:pos x="T4" y="T5"/>
                </a:cxn>
              </a:cxnLst>
              <a:rect l="0" t="0" r="r" b="b"/>
              <a:pathLst>
                <a:path w="281" h="1">
                  <a:moveTo>
                    <a:pt x="0" y="0"/>
                  </a:moveTo>
                  <a:lnTo>
                    <a:pt x="280" y="0"/>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0" name="Freeform 14"/>
            <p:cNvSpPr>
              <a:spLocks/>
            </p:cNvSpPr>
            <p:nvPr/>
          </p:nvSpPr>
          <p:spPr bwMode="auto">
            <a:xfrm>
              <a:off x="2018" y="3936"/>
              <a:ext cx="76" cy="29"/>
            </a:xfrm>
            <a:custGeom>
              <a:avLst/>
              <a:gdLst>
                <a:gd name="T0" fmla="*/ 0 w 76"/>
                <a:gd name="T1" fmla="*/ 0 h 29"/>
                <a:gd name="T2" fmla="*/ 75 w 76"/>
                <a:gd name="T3" fmla="*/ 14 h 29"/>
                <a:gd name="T4" fmla="*/ 0 w 76"/>
                <a:gd name="T5" fmla="*/ 28 h 29"/>
              </a:gdLst>
              <a:ahLst/>
              <a:cxnLst>
                <a:cxn ang="0">
                  <a:pos x="T0" y="T1"/>
                </a:cxn>
                <a:cxn ang="0">
                  <a:pos x="T2" y="T3"/>
                </a:cxn>
                <a:cxn ang="0">
                  <a:pos x="T4" y="T5"/>
                </a:cxn>
              </a:cxnLst>
              <a:rect l="0" t="0" r="r" b="b"/>
              <a:pathLst>
                <a:path w="76" h="29">
                  <a:moveTo>
                    <a:pt x="0" y="0"/>
                  </a:moveTo>
                  <a:lnTo>
                    <a:pt x="75" y="14"/>
                  </a:lnTo>
                  <a:lnTo>
                    <a:pt x="0" y="28"/>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1" name="Freeform 15"/>
            <p:cNvSpPr>
              <a:spLocks/>
            </p:cNvSpPr>
            <p:nvPr/>
          </p:nvSpPr>
          <p:spPr bwMode="auto">
            <a:xfrm>
              <a:off x="2093"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Lst>
              <a:ahLst/>
              <a:cxnLst>
                <a:cxn ang="0">
                  <a:pos x="T0" y="T1"/>
                </a:cxn>
                <a:cxn ang="0">
                  <a:pos x="T2" y="T3"/>
                </a:cxn>
                <a:cxn ang="0">
                  <a:pos x="T4" y="T5"/>
                </a:cxn>
                <a:cxn ang="0">
                  <a:pos x="T6" y="T7"/>
                </a:cxn>
                <a:cxn ang="0">
                  <a:pos x="T8" y="T9"/>
                </a:cxn>
              </a:cxnLst>
              <a:rect l="0" t="0" r="r" b="b"/>
              <a:pathLst>
                <a:path w="470" h="248">
                  <a:moveTo>
                    <a:pt x="0" y="0"/>
                  </a:moveTo>
                  <a:lnTo>
                    <a:pt x="469" y="0"/>
                  </a:lnTo>
                  <a:lnTo>
                    <a:pt x="469" y="247"/>
                  </a:lnTo>
                  <a:lnTo>
                    <a:pt x="0" y="247"/>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2" name="Freeform 16"/>
            <p:cNvSpPr>
              <a:spLocks/>
            </p:cNvSpPr>
            <p:nvPr/>
          </p:nvSpPr>
          <p:spPr bwMode="auto">
            <a:xfrm>
              <a:off x="2562" y="3936"/>
              <a:ext cx="76" cy="29"/>
            </a:xfrm>
            <a:custGeom>
              <a:avLst/>
              <a:gdLst>
                <a:gd name="T0" fmla="*/ 75 w 76"/>
                <a:gd name="T1" fmla="*/ 28 h 29"/>
                <a:gd name="T2" fmla="*/ 0 w 76"/>
                <a:gd name="T3" fmla="*/ 14 h 29"/>
                <a:gd name="T4" fmla="*/ 75 w 76"/>
                <a:gd name="T5" fmla="*/ 0 h 29"/>
              </a:gdLst>
              <a:ahLst/>
              <a:cxnLst>
                <a:cxn ang="0">
                  <a:pos x="T0" y="T1"/>
                </a:cxn>
                <a:cxn ang="0">
                  <a:pos x="T2" y="T3"/>
                </a:cxn>
                <a:cxn ang="0">
                  <a:pos x="T4" y="T5"/>
                </a:cxn>
              </a:cxnLst>
              <a:rect l="0" t="0" r="r" b="b"/>
              <a:pathLst>
                <a:path w="76" h="29">
                  <a:moveTo>
                    <a:pt x="75" y="28"/>
                  </a:moveTo>
                  <a:lnTo>
                    <a:pt x="0" y="14"/>
                  </a:lnTo>
                  <a:lnTo>
                    <a:pt x="75"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3" name="Freeform 17"/>
            <p:cNvSpPr>
              <a:spLocks/>
            </p:cNvSpPr>
            <p:nvPr/>
          </p:nvSpPr>
          <p:spPr bwMode="auto">
            <a:xfrm>
              <a:off x="2562" y="3950"/>
              <a:ext cx="235" cy="1"/>
            </a:xfrm>
            <a:custGeom>
              <a:avLst/>
              <a:gdLst>
                <a:gd name="T0" fmla="*/ 0 w 235"/>
                <a:gd name="T1" fmla="*/ 0 h 1"/>
                <a:gd name="T2" fmla="*/ 234 w 235"/>
                <a:gd name="T3" fmla="*/ 0 h 1"/>
                <a:gd name="T4" fmla="*/ 0 w 235"/>
                <a:gd name="T5" fmla="*/ 0 h 1"/>
              </a:gdLst>
              <a:ahLst/>
              <a:cxnLst>
                <a:cxn ang="0">
                  <a:pos x="T0" y="T1"/>
                </a:cxn>
                <a:cxn ang="0">
                  <a:pos x="T2" y="T3"/>
                </a:cxn>
                <a:cxn ang="0">
                  <a:pos x="T4" y="T5"/>
                </a:cxn>
              </a:cxnLst>
              <a:rect l="0" t="0" r="r" b="b"/>
              <a:pathLst>
                <a:path w="235" h="1">
                  <a:moveTo>
                    <a:pt x="0" y="0"/>
                  </a:moveTo>
                  <a:lnTo>
                    <a:pt x="234" y="0"/>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4" name="Freeform 18"/>
            <p:cNvSpPr>
              <a:spLocks/>
            </p:cNvSpPr>
            <p:nvPr/>
          </p:nvSpPr>
          <p:spPr bwMode="auto">
            <a:xfrm>
              <a:off x="2721" y="3936"/>
              <a:ext cx="76" cy="29"/>
            </a:xfrm>
            <a:custGeom>
              <a:avLst/>
              <a:gdLst>
                <a:gd name="T0" fmla="*/ 0 w 76"/>
                <a:gd name="T1" fmla="*/ 0 h 29"/>
                <a:gd name="T2" fmla="*/ 75 w 76"/>
                <a:gd name="T3" fmla="*/ 14 h 29"/>
                <a:gd name="T4" fmla="*/ 0 w 76"/>
                <a:gd name="T5" fmla="*/ 28 h 29"/>
              </a:gdLst>
              <a:ahLst/>
              <a:cxnLst>
                <a:cxn ang="0">
                  <a:pos x="T0" y="T1"/>
                </a:cxn>
                <a:cxn ang="0">
                  <a:pos x="T2" y="T3"/>
                </a:cxn>
                <a:cxn ang="0">
                  <a:pos x="T4" y="T5"/>
                </a:cxn>
              </a:cxnLst>
              <a:rect l="0" t="0" r="r" b="b"/>
              <a:pathLst>
                <a:path w="76" h="29">
                  <a:moveTo>
                    <a:pt x="0" y="0"/>
                  </a:moveTo>
                  <a:lnTo>
                    <a:pt x="75" y="14"/>
                  </a:lnTo>
                  <a:lnTo>
                    <a:pt x="0" y="28"/>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5" name="Freeform 19"/>
            <p:cNvSpPr>
              <a:spLocks/>
            </p:cNvSpPr>
            <p:nvPr/>
          </p:nvSpPr>
          <p:spPr bwMode="auto">
            <a:xfrm>
              <a:off x="1671" y="3631"/>
              <a:ext cx="188" cy="214"/>
            </a:xfrm>
            <a:custGeom>
              <a:avLst/>
              <a:gdLst>
                <a:gd name="T0" fmla="*/ 187 w 188"/>
                <a:gd name="T1" fmla="*/ 0 h 214"/>
                <a:gd name="T2" fmla="*/ 0 w 188"/>
                <a:gd name="T3" fmla="*/ 213 h 214"/>
                <a:gd name="T4" fmla="*/ 187 w 188"/>
                <a:gd name="T5" fmla="*/ 0 h 214"/>
              </a:gdLst>
              <a:ahLst/>
              <a:cxnLst>
                <a:cxn ang="0">
                  <a:pos x="T0" y="T1"/>
                </a:cxn>
                <a:cxn ang="0">
                  <a:pos x="T2" y="T3"/>
                </a:cxn>
                <a:cxn ang="0">
                  <a:pos x="T4" y="T5"/>
                </a:cxn>
              </a:cxnLst>
              <a:rect l="0" t="0" r="r" b="b"/>
              <a:pathLst>
                <a:path w="188" h="214">
                  <a:moveTo>
                    <a:pt x="187" y="0"/>
                  </a:moveTo>
                  <a:lnTo>
                    <a:pt x="0" y="213"/>
                  </a:lnTo>
                  <a:lnTo>
                    <a:pt x="187"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6" name="Freeform 20"/>
            <p:cNvSpPr>
              <a:spLocks/>
            </p:cNvSpPr>
            <p:nvPr/>
          </p:nvSpPr>
          <p:spPr bwMode="auto">
            <a:xfrm>
              <a:off x="1671" y="3788"/>
              <a:ext cx="58" cy="57"/>
            </a:xfrm>
            <a:custGeom>
              <a:avLst/>
              <a:gdLst>
                <a:gd name="T0" fmla="*/ 57 w 58"/>
                <a:gd name="T1" fmla="*/ 17 h 57"/>
                <a:gd name="T2" fmla="*/ 0 w 58"/>
                <a:gd name="T3" fmla="*/ 56 h 57"/>
                <a:gd name="T4" fmla="*/ 26 w 58"/>
                <a:gd name="T5" fmla="*/ 0 h 57"/>
              </a:gdLst>
              <a:ahLst/>
              <a:cxnLst>
                <a:cxn ang="0">
                  <a:pos x="T0" y="T1"/>
                </a:cxn>
                <a:cxn ang="0">
                  <a:pos x="T2" y="T3"/>
                </a:cxn>
                <a:cxn ang="0">
                  <a:pos x="T4" y="T5"/>
                </a:cxn>
              </a:cxnLst>
              <a:rect l="0" t="0" r="r" b="b"/>
              <a:pathLst>
                <a:path w="58" h="57">
                  <a:moveTo>
                    <a:pt x="57" y="17"/>
                  </a:moveTo>
                  <a:lnTo>
                    <a:pt x="0" y="56"/>
                  </a:lnTo>
                  <a:lnTo>
                    <a:pt x="26"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7" name="Freeform 21"/>
            <p:cNvSpPr>
              <a:spLocks/>
            </p:cNvSpPr>
            <p:nvPr/>
          </p:nvSpPr>
          <p:spPr bwMode="auto">
            <a:xfrm>
              <a:off x="2327" y="3631"/>
              <a:ext cx="1" cy="214"/>
            </a:xfrm>
            <a:custGeom>
              <a:avLst/>
              <a:gdLst>
                <a:gd name="T0" fmla="*/ 0 w 1"/>
                <a:gd name="T1" fmla="*/ 0 h 214"/>
                <a:gd name="T2" fmla="*/ 0 w 1"/>
                <a:gd name="T3" fmla="*/ 213 h 214"/>
                <a:gd name="T4" fmla="*/ 0 w 1"/>
                <a:gd name="T5" fmla="*/ 0 h 214"/>
              </a:gdLst>
              <a:ahLst/>
              <a:cxnLst>
                <a:cxn ang="0">
                  <a:pos x="T0" y="T1"/>
                </a:cxn>
                <a:cxn ang="0">
                  <a:pos x="T2" y="T3"/>
                </a:cxn>
                <a:cxn ang="0">
                  <a:pos x="T4" y="T5"/>
                </a:cxn>
              </a:cxnLst>
              <a:rect l="0" t="0" r="r" b="b"/>
              <a:pathLst>
                <a:path w="1" h="214">
                  <a:moveTo>
                    <a:pt x="0" y="0"/>
                  </a:moveTo>
                  <a:lnTo>
                    <a:pt x="0" y="213"/>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8" name="Freeform 22"/>
            <p:cNvSpPr>
              <a:spLocks/>
            </p:cNvSpPr>
            <p:nvPr/>
          </p:nvSpPr>
          <p:spPr bwMode="auto">
            <a:xfrm>
              <a:off x="2310" y="3788"/>
              <a:ext cx="37" cy="57"/>
            </a:xfrm>
            <a:custGeom>
              <a:avLst/>
              <a:gdLst>
                <a:gd name="T0" fmla="*/ 36 w 37"/>
                <a:gd name="T1" fmla="*/ 0 h 57"/>
                <a:gd name="T2" fmla="*/ 18 w 37"/>
                <a:gd name="T3" fmla="*/ 56 h 57"/>
                <a:gd name="T4" fmla="*/ 0 w 37"/>
                <a:gd name="T5" fmla="*/ 0 h 57"/>
              </a:gdLst>
              <a:ahLst/>
              <a:cxnLst>
                <a:cxn ang="0">
                  <a:pos x="T0" y="T1"/>
                </a:cxn>
                <a:cxn ang="0">
                  <a:pos x="T2" y="T3"/>
                </a:cxn>
                <a:cxn ang="0">
                  <a:pos x="T4" y="T5"/>
                </a:cxn>
              </a:cxnLst>
              <a:rect l="0" t="0" r="r" b="b"/>
              <a:pathLst>
                <a:path w="37" h="57">
                  <a:moveTo>
                    <a:pt x="36" y="0"/>
                  </a:moveTo>
                  <a:lnTo>
                    <a:pt x="18" y="56"/>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79" name="Freeform 23"/>
            <p:cNvSpPr>
              <a:spLocks/>
            </p:cNvSpPr>
            <p:nvPr/>
          </p:nvSpPr>
          <p:spPr bwMode="auto">
            <a:xfrm>
              <a:off x="3358" y="3844"/>
              <a:ext cx="470" cy="248"/>
            </a:xfrm>
            <a:custGeom>
              <a:avLst/>
              <a:gdLst>
                <a:gd name="T0" fmla="*/ 0 w 470"/>
                <a:gd name="T1" fmla="*/ 0 h 248"/>
                <a:gd name="T2" fmla="*/ 469 w 470"/>
                <a:gd name="T3" fmla="*/ 0 h 248"/>
                <a:gd name="T4" fmla="*/ 469 w 470"/>
                <a:gd name="T5" fmla="*/ 247 h 248"/>
                <a:gd name="T6" fmla="*/ 0 w 470"/>
                <a:gd name="T7" fmla="*/ 247 h 248"/>
                <a:gd name="T8" fmla="*/ 0 w 470"/>
                <a:gd name="T9" fmla="*/ 0 h 248"/>
              </a:gdLst>
              <a:ahLst/>
              <a:cxnLst>
                <a:cxn ang="0">
                  <a:pos x="T0" y="T1"/>
                </a:cxn>
                <a:cxn ang="0">
                  <a:pos x="T2" y="T3"/>
                </a:cxn>
                <a:cxn ang="0">
                  <a:pos x="T4" y="T5"/>
                </a:cxn>
                <a:cxn ang="0">
                  <a:pos x="T6" y="T7"/>
                </a:cxn>
                <a:cxn ang="0">
                  <a:pos x="T8" y="T9"/>
                </a:cxn>
              </a:cxnLst>
              <a:rect l="0" t="0" r="r" b="b"/>
              <a:pathLst>
                <a:path w="470" h="248">
                  <a:moveTo>
                    <a:pt x="0" y="0"/>
                  </a:moveTo>
                  <a:lnTo>
                    <a:pt x="469" y="0"/>
                  </a:lnTo>
                  <a:lnTo>
                    <a:pt x="469" y="247"/>
                  </a:lnTo>
                  <a:lnTo>
                    <a:pt x="0" y="247"/>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0" name="Freeform 24"/>
            <p:cNvSpPr>
              <a:spLocks/>
            </p:cNvSpPr>
            <p:nvPr/>
          </p:nvSpPr>
          <p:spPr bwMode="auto">
            <a:xfrm>
              <a:off x="3125" y="3936"/>
              <a:ext cx="75" cy="29"/>
            </a:xfrm>
            <a:custGeom>
              <a:avLst/>
              <a:gdLst>
                <a:gd name="T0" fmla="*/ 74 w 75"/>
                <a:gd name="T1" fmla="*/ 28 h 29"/>
                <a:gd name="T2" fmla="*/ 0 w 75"/>
                <a:gd name="T3" fmla="*/ 14 h 29"/>
                <a:gd name="T4" fmla="*/ 74 w 75"/>
                <a:gd name="T5" fmla="*/ 0 h 29"/>
              </a:gdLst>
              <a:ahLst/>
              <a:cxnLst>
                <a:cxn ang="0">
                  <a:pos x="T0" y="T1"/>
                </a:cxn>
                <a:cxn ang="0">
                  <a:pos x="T2" y="T3"/>
                </a:cxn>
                <a:cxn ang="0">
                  <a:pos x="T4" y="T5"/>
                </a:cxn>
              </a:cxnLst>
              <a:rect l="0" t="0" r="r" b="b"/>
              <a:pathLst>
                <a:path w="75" h="29">
                  <a:moveTo>
                    <a:pt x="74" y="28"/>
                  </a:moveTo>
                  <a:lnTo>
                    <a:pt x="0" y="14"/>
                  </a:lnTo>
                  <a:lnTo>
                    <a:pt x="74"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1" name="Freeform 25"/>
            <p:cNvSpPr>
              <a:spLocks/>
            </p:cNvSpPr>
            <p:nvPr/>
          </p:nvSpPr>
          <p:spPr bwMode="auto">
            <a:xfrm>
              <a:off x="3125" y="3950"/>
              <a:ext cx="234" cy="1"/>
            </a:xfrm>
            <a:custGeom>
              <a:avLst/>
              <a:gdLst>
                <a:gd name="T0" fmla="*/ 0 w 234"/>
                <a:gd name="T1" fmla="*/ 0 h 1"/>
                <a:gd name="T2" fmla="*/ 233 w 234"/>
                <a:gd name="T3" fmla="*/ 0 h 1"/>
                <a:gd name="T4" fmla="*/ 0 w 234"/>
                <a:gd name="T5" fmla="*/ 0 h 1"/>
              </a:gdLst>
              <a:ahLst/>
              <a:cxnLst>
                <a:cxn ang="0">
                  <a:pos x="T0" y="T1"/>
                </a:cxn>
                <a:cxn ang="0">
                  <a:pos x="T2" y="T3"/>
                </a:cxn>
                <a:cxn ang="0">
                  <a:pos x="T4" y="T5"/>
                </a:cxn>
              </a:cxnLst>
              <a:rect l="0" t="0" r="r" b="b"/>
              <a:pathLst>
                <a:path w="234" h="1">
                  <a:moveTo>
                    <a:pt x="0" y="0"/>
                  </a:moveTo>
                  <a:lnTo>
                    <a:pt x="233" y="0"/>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2" name="Freeform 26"/>
            <p:cNvSpPr>
              <a:spLocks/>
            </p:cNvSpPr>
            <p:nvPr/>
          </p:nvSpPr>
          <p:spPr bwMode="auto">
            <a:xfrm>
              <a:off x="3284" y="3936"/>
              <a:ext cx="75" cy="29"/>
            </a:xfrm>
            <a:custGeom>
              <a:avLst/>
              <a:gdLst>
                <a:gd name="T0" fmla="*/ 0 w 75"/>
                <a:gd name="T1" fmla="*/ 0 h 29"/>
                <a:gd name="T2" fmla="*/ 74 w 75"/>
                <a:gd name="T3" fmla="*/ 14 h 29"/>
                <a:gd name="T4" fmla="*/ 0 w 75"/>
                <a:gd name="T5" fmla="*/ 28 h 29"/>
              </a:gdLst>
              <a:ahLst/>
              <a:cxnLst>
                <a:cxn ang="0">
                  <a:pos x="T0" y="T1"/>
                </a:cxn>
                <a:cxn ang="0">
                  <a:pos x="T2" y="T3"/>
                </a:cxn>
                <a:cxn ang="0">
                  <a:pos x="T4" y="T5"/>
                </a:cxn>
              </a:cxnLst>
              <a:rect l="0" t="0" r="r" b="b"/>
              <a:pathLst>
                <a:path w="75" h="29">
                  <a:moveTo>
                    <a:pt x="0" y="0"/>
                  </a:moveTo>
                  <a:lnTo>
                    <a:pt x="74" y="14"/>
                  </a:lnTo>
                  <a:lnTo>
                    <a:pt x="0" y="28"/>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3" name="Freeform 27"/>
            <p:cNvSpPr>
              <a:spLocks/>
            </p:cNvSpPr>
            <p:nvPr/>
          </p:nvSpPr>
          <p:spPr bwMode="auto">
            <a:xfrm>
              <a:off x="3405" y="3631"/>
              <a:ext cx="190" cy="214"/>
            </a:xfrm>
            <a:custGeom>
              <a:avLst/>
              <a:gdLst>
                <a:gd name="T0" fmla="*/ 0 w 190"/>
                <a:gd name="T1" fmla="*/ 0 h 214"/>
                <a:gd name="T2" fmla="*/ 189 w 190"/>
                <a:gd name="T3" fmla="*/ 213 h 214"/>
                <a:gd name="T4" fmla="*/ 0 w 190"/>
                <a:gd name="T5" fmla="*/ 0 h 214"/>
              </a:gdLst>
              <a:ahLst/>
              <a:cxnLst>
                <a:cxn ang="0">
                  <a:pos x="T0" y="T1"/>
                </a:cxn>
                <a:cxn ang="0">
                  <a:pos x="T2" y="T3"/>
                </a:cxn>
                <a:cxn ang="0">
                  <a:pos x="T4" y="T5"/>
                </a:cxn>
              </a:cxnLst>
              <a:rect l="0" t="0" r="r" b="b"/>
              <a:pathLst>
                <a:path w="190" h="214">
                  <a:moveTo>
                    <a:pt x="0" y="0"/>
                  </a:moveTo>
                  <a:lnTo>
                    <a:pt x="189" y="213"/>
                  </a:lnTo>
                  <a:lnTo>
                    <a:pt x="0" y="0"/>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4" name="Freeform 28"/>
            <p:cNvSpPr>
              <a:spLocks/>
            </p:cNvSpPr>
            <p:nvPr/>
          </p:nvSpPr>
          <p:spPr bwMode="auto">
            <a:xfrm>
              <a:off x="3536" y="3788"/>
              <a:ext cx="59" cy="57"/>
            </a:xfrm>
            <a:custGeom>
              <a:avLst/>
              <a:gdLst>
                <a:gd name="T0" fmla="*/ 31 w 59"/>
                <a:gd name="T1" fmla="*/ 0 h 57"/>
                <a:gd name="T2" fmla="*/ 58 w 59"/>
                <a:gd name="T3" fmla="*/ 56 h 57"/>
                <a:gd name="T4" fmla="*/ 0 w 59"/>
                <a:gd name="T5" fmla="*/ 17 h 57"/>
              </a:gdLst>
              <a:ahLst/>
              <a:cxnLst>
                <a:cxn ang="0">
                  <a:pos x="T0" y="T1"/>
                </a:cxn>
                <a:cxn ang="0">
                  <a:pos x="T2" y="T3"/>
                </a:cxn>
                <a:cxn ang="0">
                  <a:pos x="T4" y="T5"/>
                </a:cxn>
              </a:cxnLst>
              <a:rect l="0" t="0" r="r" b="b"/>
              <a:pathLst>
                <a:path w="59" h="57">
                  <a:moveTo>
                    <a:pt x="31" y="0"/>
                  </a:moveTo>
                  <a:lnTo>
                    <a:pt x="58" y="56"/>
                  </a:lnTo>
                  <a:lnTo>
                    <a:pt x="0" y="17"/>
                  </a:lnTo>
                </a:path>
              </a:pathLst>
            </a:custGeom>
            <a:noFill/>
            <a:ln w="12700" cap="rnd" cmpd="sng">
              <a:solidFill>
                <a:srgbClr val="FF82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19485" name="Rectangle 29"/>
            <p:cNvSpPr>
              <a:spLocks noChangeArrowheads="1"/>
            </p:cNvSpPr>
            <p:nvPr/>
          </p:nvSpPr>
          <p:spPr bwMode="auto">
            <a:xfrm>
              <a:off x="4005" y="2968"/>
              <a:ext cx="82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b="1">
                  <a:solidFill>
                    <a:srgbClr val="000000"/>
                  </a:solidFill>
                  <a:latin typeface="Arial" charset="0"/>
                  <a:ea typeface=""/>
                </a:rPr>
                <a:t>Index Entries</a:t>
              </a:r>
            </a:p>
          </p:txBody>
        </p:sp>
        <p:sp>
          <p:nvSpPr>
            <p:cNvPr id="19486" name="Rectangle 30"/>
            <p:cNvSpPr>
              <a:spLocks noChangeArrowheads="1"/>
            </p:cNvSpPr>
            <p:nvPr/>
          </p:nvSpPr>
          <p:spPr bwMode="auto">
            <a:xfrm>
              <a:off x="4005" y="3782"/>
              <a:ext cx="7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b="1">
                  <a:solidFill>
                    <a:srgbClr val="000000"/>
                  </a:solidFill>
                  <a:latin typeface="Arial" charset="0"/>
                  <a:ea typeface=""/>
                </a:rPr>
                <a:t>Data Entries</a:t>
              </a:r>
            </a:p>
          </p:txBody>
        </p:sp>
        <p:sp>
          <p:nvSpPr>
            <p:cNvPr id="19487" name="Rectangle 31"/>
            <p:cNvSpPr>
              <a:spLocks noChangeArrowheads="1"/>
            </p:cNvSpPr>
            <p:nvPr/>
          </p:nvSpPr>
          <p:spPr bwMode="auto">
            <a:xfrm>
              <a:off x="4005" y="3924"/>
              <a:ext cx="10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b="1">
                  <a:solidFill>
                    <a:srgbClr val="000000"/>
                  </a:solidFill>
                  <a:latin typeface="Arial" charset="0"/>
                  <a:ea typeface=""/>
                </a:rPr>
                <a:t>("Sequence set")</a:t>
              </a:r>
            </a:p>
          </p:txBody>
        </p:sp>
        <p:sp>
          <p:nvSpPr>
            <p:cNvPr id="19488" name="Rectangle 32"/>
            <p:cNvSpPr>
              <a:spLocks noChangeArrowheads="1"/>
            </p:cNvSpPr>
            <p:nvPr/>
          </p:nvSpPr>
          <p:spPr bwMode="auto">
            <a:xfrm>
              <a:off x="4005" y="3146"/>
              <a:ext cx="90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b="1">
                  <a:solidFill>
                    <a:srgbClr val="000000"/>
                  </a:solidFill>
                  <a:latin typeface="Arial" charset="0"/>
                  <a:ea typeface=""/>
                </a:rPr>
                <a:t>(Direct search)</a:t>
              </a:r>
            </a:p>
          </p:txBody>
        </p:sp>
      </p:grpSp>
    </p:spTree>
    <p:extLst>
      <p:ext uri="{BB962C8B-B14F-4D97-AF65-F5344CB8AC3E}">
        <p14:creationId xmlns:p14="http://schemas.microsoft.com/office/powerpoint/2010/main" val="1935287100"/>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150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1508" name="Rectangle 4"/>
          <p:cNvSpPr>
            <a:spLocks noGrp="1" noChangeArrowheads="1"/>
          </p:cNvSpPr>
          <p:nvPr>
            <p:ph type="title"/>
          </p:nvPr>
        </p:nvSpPr>
        <p:spPr>
          <a:noFill/>
          <a:ln/>
        </p:spPr>
        <p:txBody>
          <a:bodyPr/>
          <a:lstStyle/>
          <a:p>
            <a:r>
              <a:rPr lang="en-US" altLang="en-US"/>
              <a:t>Example B+ Tree</a:t>
            </a:r>
          </a:p>
        </p:txBody>
      </p:sp>
      <p:sp>
        <p:nvSpPr>
          <p:cNvPr id="21509" name="Rectangle 5"/>
          <p:cNvSpPr>
            <a:spLocks noGrp="1" noChangeArrowheads="1"/>
          </p:cNvSpPr>
          <p:nvPr>
            <p:ph type="body" idx="1"/>
          </p:nvPr>
        </p:nvSpPr>
        <p:spPr>
          <a:xfrm>
            <a:off x="381000" y="1204794"/>
            <a:ext cx="7772400" cy="3057525"/>
          </a:xfrm>
          <a:noFill/>
          <a:ln/>
        </p:spPr>
        <p:txBody>
          <a:bodyPr/>
          <a:lstStyle/>
          <a:p>
            <a:r>
              <a:rPr lang="en-US" altLang="en-US"/>
              <a:t>Search begins at root, and key comparisons direct it to a leaf (as in ISAM).</a:t>
            </a:r>
          </a:p>
          <a:p>
            <a:r>
              <a:rPr lang="en-US" altLang="en-US"/>
              <a:t>Search for 5*, 15*, all data entries &gt;= 24* ...</a:t>
            </a:r>
          </a:p>
        </p:txBody>
      </p:sp>
      <p:sp>
        <p:nvSpPr>
          <p:cNvPr id="21510" name="Rectangle 6"/>
          <p:cNvSpPr>
            <a:spLocks noChangeArrowheads="1"/>
          </p:cNvSpPr>
          <p:nvPr/>
        </p:nvSpPr>
        <p:spPr bwMode="auto">
          <a:xfrm>
            <a:off x="1360885" y="4280179"/>
            <a:ext cx="569146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buFont typeface="Monotype Sorts" charset="2"/>
              <a:buChar char="*"/>
            </a:pPr>
            <a:r>
              <a:rPr lang="en-US" altLang="en-US">
                <a:solidFill>
                  <a:srgbClr val="005400"/>
                </a:solidFill>
                <a:latin typeface="Book Antiqua" charset="0"/>
                <a:ea typeface=""/>
              </a:rPr>
              <a:t> </a:t>
            </a:r>
            <a:r>
              <a:rPr lang="en-US" altLang="en-US" i="1">
                <a:solidFill>
                  <a:srgbClr val="FC0128"/>
                </a:solidFill>
                <a:latin typeface="Book Antiqua" charset="0"/>
                <a:ea typeface=""/>
              </a:rPr>
              <a:t>Based on the search for 15*, we </a:t>
            </a:r>
            <a:r>
              <a:rPr lang="en-US" altLang="en-US" i="1" u="sng">
                <a:solidFill>
                  <a:srgbClr val="FC0128"/>
                </a:solidFill>
                <a:latin typeface="Book Antiqua" charset="0"/>
                <a:ea typeface=""/>
              </a:rPr>
              <a:t>know</a:t>
            </a:r>
            <a:r>
              <a:rPr lang="en-US" altLang="en-US" i="1">
                <a:solidFill>
                  <a:srgbClr val="FC0128"/>
                </a:solidFill>
                <a:latin typeface="Book Antiqua" charset="0"/>
                <a:ea typeface=""/>
              </a:rPr>
              <a:t> it is not in the tree!</a:t>
            </a:r>
          </a:p>
        </p:txBody>
      </p:sp>
      <p:sp>
        <p:nvSpPr>
          <p:cNvPr id="21511" name="Freeform 7"/>
          <p:cNvSpPr>
            <a:spLocks/>
          </p:cNvSpPr>
          <p:nvPr/>
        </p:nvSpPr>
        <p:spPr bwMode="auto">
          <a:xfrm>
            <a:off x="3139679" y="2702600"/>
            <a:ext cx="417909" cy="348854"/>
          </a:xfrm>
          <a:custGeom>
            <a:avLst/>
            <a:gdLst>
              <a:gd name="T0" fmla="*/ 0 w 351"/>
              <a:gd name="T1" fmla="*/ 292 h 293"/>
              <a:gd name="T2" fmla="*/ 0 w 351"/>
              <a:gd name="T3" fmla="*/ 0 h 293"/>
              <a:gd name="T4" fmla="*/ 350 w 351"/>
              <a:gd name="T5" fmla="*/ 0 h 293"/>
              <a:gd name="T6" fmla="*/ 350 w 351"/>
              <a:gd name="T7" fmla="*/ 292 h 293"/>
              <a:gd name="T8" fmla="*/ 0 w 351"/>
              <a:gd name="T9" fmla="*/ 292 h 293"/>
            </a:gdLst>
            <a:ahLst/>
            <a:cxnLst>
              <a:cxn ang="0">
                <a:pos x="T0" y="T1"/>
              </a:cxn>
              <a:cxn ang="0">
                <a:pos x="T2" y="T3"/>
              </a:cxn>
              <a:cxn ang="0">
                <a:pos x="T4" y="T5"/>
              </a:cxn>
              <a:cxn ang="0">
                <a:pos x="T6" y="T7"/>
              </a:cxn>
              <a:cxn ang="0">
                <a:pos x="T8" y="T9"/>
              </a:cxn>
            </a:cxnLst>
            <a:rect l="0" t="0" r="r" b="b"/>
            <a:pathLst>
              <a:path w="351" h="293">
                <a:moveTo>
                  <a:pt x="0" y="292"/>
                </a:moveTo>
                <a:lnTo>
                  <a:pt x="0" y="0"/>
                </a:lnTo>
                <a:lnTo>
                  <a:pt x="350" y="0"/>
                </a:lnTo>
                <a:lnTo>
                  <a:pt x="350" y="292"/>
                </a:lnTo>
                <a:lnTo>
                  <a:pt x="0" y="29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2" name="Freeform 8"/>
          <p:cNvSpPr>
            <a:spLocks/>
          </p:cNvSpPr>
          <p:nvPr/>
        </p:nvSpPr>
        <p:spPr bwMode="auto">
          <a:xfrm>
            <a:off x="3209925" y="2702600"/>
            <a:ext cx="1191" cy="348854"/>
          </a:xfrm>
          <a:custGeom>
            <a:avLst/>
            <a:gdLst>
              <a:gd name="T0" fmla="*/ 0 w 1"/>
              <a:gd name="T1" fmla="*/ 0 h 293"/>
              <a:gd name="T2" fmla="*/ 0 w 1"/>
              <a:gd name="T3" fmla="*/ 292 h 293"/>
              <a:gd name="T4" fmla="*/ 0 w 1"/>
              <a:gd name="T5" fmla="*/ 0 h 293"/>
            </a:gdLst>
            <a:ahLst/>
            <a:cxnLst>
              <a:cxn ang="0">
                <a:pos x="T0" y="T1"/>
              </a:cxn>
              <a:cxn ang="0">
                <a:pos x="T2" y="T3"/>
              </a:cxn>
              <a:cxn ang="0">
                <a:pos x="T4" y="T5"/>
              </a:cxn>
            </a:cxnLst>
            <a:rect l="0" t="0" r="r" b="b"/>
            <a:pathLst>
              <a:path w="1" h="293">
                <a:moveTo>
                  <a:pt x="0" y="0"/>
                </a:moveTo>
                <a:lnTo>
                  <a:pt x="0" y="29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3" name="Freeform 9"/>
          <p:cNvSpPr>
            <a:spLocks/>
          </p:cNvSpPr>
          <p:nvPr/>
        </p:nvSpPr>
        <p:spPr bwMode="auto">
          <a:xfrm>
            <a:off x="3556398" y="2702600"/>
            <a:ext cx="420290" cy="348854"/>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Lst>
            <a:ahLst/>
            <a:cxnLst>
              <a:cxn ang="0">
                <a:pos x="T0" y="T1"/>
              </a:cxn>
              <a:cxn ang="0">
                <a:pos x="T2" y="T3"/>
              </a:cxn>
              <a:cxn ang="0">
                <a:pos x="T4" y="T5"/>
              </a:cxn>
              <a:cxn ang="0">
                <a:pos x="T6" y="T7"/>
              </a:cxn>
              <a:cxn ang="0">
                <a:pos x="T8" y="T9"/>
              </a:cxn>
            </a:cxnLst>
            <a:rect l="0" t="0" r="r" b="b"/>
            <a:pathLst>
              <a:path w="353" h="293">
                <a:moveTo>
                  <a:pt x="0" y="292"/>
                </a:moveTo>
                <a:lnTo>
                  <a:pt x="0" y="0"/>
                </a:lnTo>
                <a:lnTo>
                  <a:pt x="352" y="0"/>
                </a:lnTo>
                <a:lnTo>
                  <a:pt x="352" y="292"/>
                </a:lnTo>
                <a:lnTo>
                  <a:pt x="0" y="29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4" name="Freeform 10"/>
          <p:cNvSpPr>
            <a:spLocks/>
          </p:cNvSpPr>
          <p:nvPr/>
        </p:nvSpPr>
        <p:spPr bwMode="auto">
          <a:xfrm>
            <a:off x="3627835" y="2702600"/>
            <a:ext cx="1190" cy="348854"/>
          </a:xfrm>
          <a:custGeom>
            <a:avLst/>
            <a:gdLst>
              <a:gd name="T0" fmla="*/ 0 w 1"/>
              <a:gd name="T1" fmla="*/ 0 h 293"/>
              <a:gd name="T2" fmla="*/ 0 w 1"/>
              <a:gd name="T3" fmla="*/ 292 h 293"/>
              <a:gd name="T4" fmla="*/ 0 w 1"/>
              <a:gd name="T5" fmla="*/ 0 h 293"/>
            </a:gdLst>
            <a:ahLst/>
            <a:cxnLst>
              <a:cxn ang="0">
                <a:pos x="T0" y="T1"/>
              </a:cxn>
              <a:cxn ang="0">
                <a:pos x="T2" y="T3"/>
              </a:cxn>
              <a:cxn ang="0">
                <a:pos x="T4" y="T5"/>
              </a:cxn>
            </a:cxnLst>
            <a:rect l="0" t="0" r="r" b="b"/>
            <a:pathLst>
              <a:path w="1" h="293">
                <a:moveTo>
                  <a:pt x="0" y="0"/>
                </a:moveTo>
                <a:lnTo>
                  <a:pt x="0" y="29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5" name="Freeform 11"/>
          <p:cNvSpPr>
            <a:spLocks/>
          </p:cNvSpPr>
          <p:nvPr/>
        </p:nvSpPr>
        <p:spPr bwMode="auto">
          <a:xfrm>
            <a:off x="3975497" y="2702600"/>
            <a:ext cx="419100" cy="348854"/>
          </a:xfrm>
          <a:custGeom>
            <a:avLst/>
            <a:gdLst>
              <a:gd name="T0" fmla="*/ 0 w 352"/>
              <a:gd name="T1" fmla="*/ 292 h 293"/>
              <a:gd name="T2" fmla="*/ 0 w 352"/>
              <a:gd name="T3" fmla="*/ 0 h 293"/>
              <a:gd name="T4" fmla="*/ 351 w 352"/>
              <a:gd name="T5" fmla="*/ 0 h 293"/>
              <a:gd name="T6" fmla="*/ 351 w 352"/>
              <a:gd name="T7" fmla="*/ 292 h 293"/>
              <a:gd name="T8" fmla="*/ 0 w 352"/>
              <a:gd name="T9" fmla="*/ 292 h 293"/>
            </a:gdLst>
            <a:ahLst/>
            <a:cxnLst>
              <a:cxn ang="0">
                <a:pos x="T0" y="T1"/>
              </a:cxn>
              <a:cxn ang="0">
                <a:pos x="T2" y="T3"/>
              </a:cxn>
              <a:cxn ang="0">
                <a:pos x="T4" y="T5"/>
              </a:cxn>
              <a:cxn ang="0">
                <a:pos x="T6" y="T7"/>
              </a:cxn>
              <a:cxn ang="0">
                <a:pos x="T8" y="T9"/>
              </a:cxn>
            </a:cxnLst>
            <a:rect l="0" t="0" r="r" b="b"/>
            <a:pathLst>
              <a:path w="352" h="293">
                <a:moveTo>
                  <a:pt x="0" y="292"/>
                </a:moveTo>
                <a:lnTo>
                  <a:pt x="0" y="0"/>
                </a:lnTo>
                <a:lnTo>
                  <a:pt x="351" y="0"/>
                </a:lnTo>
                <a:lnTo>
                  <a:pt x="351" y="292"/>
                </a:lnTo>
                <a:lnTo>
                  <a:pt x="0" y="29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6" name="Freeform 12"/>
          <p:cNvSpPr>
            <a:spLocks/>
          </p:cNvSpPr>
          <p:nvPr/>
        </p:nvSpPr>
        <p:spPr bwMode="auto">
          <a:xfrm>
            <a:off x="4045744" y="2702600"/>
            <a:ext cx="1191" cy="348854"/>
          </a:xfrm>
          <a:custGeom>
            <a:avLst/>
            <a:gdLst>
              <a:gd name="T0" fmla="*/ 0 w 1"/>
              <a:gd name="T1" fmla="*/ 0 h 293"/>
              <a:gd name="T2" fmla="*/ 0 w 1"/>
              <a:gd name="T3" fmla="*/ 292 h 293"/>
              <a:gd name="T4" fmla="*/ 0 w 1"/>
              <a:gd name="T5" fmla="*/ 0 h 293"/>
            </a:gdLst>
            <a:ahLst/>
            <a:cxnLst>
              <a:cxn ang="0">
                <a:pos x="T0" y="T1"/>
              </a:cxn>
              <a:cxn ang="0">
                <a:pos x="T2" y="T3"/>
              </a:cxn>
              <a:cxn ang="0">
                <a:pos x="T4" y="T5"/>
              </a:cxn>
            </a:cxnLst>
            <a:rect l="0" t="0" r="r" b="b"/>
            <a:pathLst>
              <a:path w="1" h="293">
                <a:moveTo>
                  <a:pt x="0" y="0"/>
                </a:moveTo>
                <a:lnTo>
                  <a:pt x="0" y="29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7" name="Freeform 13"/>
          <p:cNvSpPr>
            <a:spLocks/>
          </p:cNvSpPr>
          <p:nvPr/>
        </p:nvSpPr>
        <p:spPr bwMode="auto">
          <a:xfrm>
            <a:off x="4393406" y="2702600"/>
            <a:ext cx="420291" cy="348854"/>
          </a:xfrm>
          <a:custGeom>
            <a:avLst/>
            <a:gdLst>
              <a:gd name="T0" fmla="*/ 0 w 353"/>
              <a:gd name="T1" fmla="*/ 292 h 293"/>
              <a:gd name="T2" fmla="*/ 0 w 353"/>
              <a:gd name="T3" fmla="*/ 0 h 293"/>
              <a:gd name="T4" fmla="*/ 352 w 353"/>
              <a:gd name="T5" fmla="*/ 0 h 293"/>
              <a:gd name="T6" fmla="*/ 352 w 353"/>
              <a:gd name="T7" fmla="*/ 292 h 293"/>
              <a:gd name="T8" fmla="*/ 0 w 353"/>
              <a:gd name="T9" fmla="*/ 292 h 293"/>
            </a:gdLst>
            <a:ahLst/>
            <a:cxnLst>
              <a:cxn ang="0">
                <a:pos x="T0" y="T1"/>
              </a:cxn>
              <a:cxn ang="0">
                <a:pos x="T2" y="T3"/>
              </a:cxn>
              <a:cxn ang="0">
                <a:pos x="T4" y="T5"/>
              </a:cxn>
              <a:cxn ang="0">
                <a:pos x="T6" y="T7"/>
              </a:cxn>
              <a:cxn ang="0">
                <a:pos x="T8" y="T9"/>
              </a:cxn>
            </a:cxnLst>
            <a:rect l="0" t="0" r="r" b="b"/>
            <a:pathLst>
              <a:path w="353" h="293">
                <a:moveTo>
                  <a:pt x="0" y="292"/>
                </a:moveTo>
                <a:lnTo>
                  <a:pt x="0" y="0"/>
                </a:lnTo>
                <a:lnTo>
                  <a:pt x="352" y="0"/>
                </a:lnTo>
                <a:lnTo>
                  <a:pt x="352" y="292"/>
                </a:lnTo>
                <a:lnTo>
                  <a:pt x="0" y="29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8" name="Freeform 14"/>
          <p:cNvSpPr>
            <a:spLocks/>
          </p:cNvSpPr>
          <p:nvPr/>
        </p:nvSpPr>
        <p:spPr bwMode="auto">
          <a:xfrm>
            <a:off x="4462463" y="2702600"/>
            <a:ext cx="1191" cy="348854"/>
          </a:xfrm>
          <a:custGeom>
            <a:avLst/>
            <a:gdLst>
              <a:gd name="T0" fmla="*/ 0 w 1"/>
              <a:gd name="T1" fmla="*/ 0 h 293"/>
              <a:gd name="T2" fmla="*/ 0 w 1"/>
              <a:gd name="T3" fmla="*/ 292 h 293"/>
              <a:gd name="T4" fmla="*/ 0 w 1"/>
              <a:gd name="T5" fmla="*/ 0 h 293"/>
            </a:gdLst>
            <a:ahLst/>
            <a:cxnLst>
              <a:cxn ang="0">
                <a:pos x="T0" y="T1"/>
              </a:cxn>
              <a:cxn ang="0">
                <a:pos x="T2" y="T3"/>
              </a:cxn>
              <a:cxn ang="0">
                <a:pos x="T4" y="T5"/>
              </a:cxn>
            </a:cxnLst>
            <a:rect l="0" t="0" r="r" b="b"/>
            <a:pathLst>
              <a:path w="1" h="293">
                <a:moveTo>
                  <a:pt x="0" y="0"/>
                </a:moveTo>
                <a:lnTo>
                  <a:pt x="0" y="29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19" name="Freeform 15"/>
          <p:cNvSpPr>
            <a:spLocks/>
          </p:cNvSpPr>
          <p:nvPr/>
        </p:nvSpPr>
        <p:spPr bwMode="auto">
          <a:xfrm>
            <a:off x="4812507" y="2702600"/>
            <a:ext cx="70247" cy="348854"/>
          </a:xfrm>
          <a:custGeom>
            <a:avLst/>
            <a:gdLst>
              <a:gd name="T0" fmla="*/ 0 w 59"/>
              <a:gd name="T1" fmla="*/ 292 h 293"/>
              <a:gd name="T2" fmla="*/ 0 w 59"/>
              <a:gd name="T3" fmla="*/ 0 h 293"/>
              <a:gd name="T4" fmla="*/ 58 w 59"/>
              <a:gd name="T5" fmla="*/ 0 h 293"/>
              <a:gd name="T6" fmla="*/ 58 w 59"/>
              <a:gd name="T7" fmla="*/ 292 h 293"/>
              <a:gd name="T8" fmla="*/ 0 w 59"/>
              <a:gd name="T9" fmla="*/ 292 h 293"/>
            </a:gdLst>
            <a:ahLst/>
            <a:cxnLst>
              <a:cxn ang="0">
                <a:pos x="T0" y="T1"/>
              </a:cxn>
              <a:cxn ang="0">
                <a:pos x="T2" y="T3"/>
              </a:cxn>
              <a:cxn ang="0">
                <a:pos x="T4" y="T5"/>
              </a:cxn>
              <a:cxn ang="0">
                <a:pos x="T6" y="T7"/>
              </a:cxn>
              <a:cxn ang="0">
                <a:pos x="T8" y="T9"/>
              </a:cxn>
            </a:cxnLst>
            <a:rect l="0" t="0" r="r" b="b"/>
            <a:pathLst>
              <a:path w="59" h="293">
                <a:moveTo>
                  <a:pt x="0" y="292"/>
                </a:moveTo>
                <a:lnTo>
                  <a:pt x="0" y="0"/>
                </a:lnTo>
                <a:lnTo>
                  <a:pt x="58" y="0"/>
                </a:lnTo>
                <a:lnTo>
                  <a:pt x="58" y="292"/>
                </a:lnTo>
                <a:lnTo>
                  <a:pt x="0" y="29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0" name="Freeform 16"/>
          <p:cNvSpPr>
            <a:spLocks/>
          </p:cNvSpPr>
          <p:nvPr/>
        </p:nvSpPr>
        <p:spPr bwMode="auto">
          <a:xfrm>
            <a:off x="5961460"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1" name="Freeform 17"/>
          <p:cNvSpPr>
            <a:spLocks/>
          </p:cNvSpPr>
          <p:nvPr/>
        </p:nvSpPr>
        <p:spPr bwMode="auto">
          <a:xfrm>
            <a:off x="6240066"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2" name="Freeform 18"/>
          <p:cNvSpPr>
            <a:spLocks/>
          </p:cNvSpPr>
          <p:nvPr/>
        </p:nvSpPr>
        <p:spPr bwMode="auto">
          <a:xfrm>
            <a:off x="6518672" y="3778926"/>
            <a:ext cx="280988" cy="279797"/>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Lst>
            <a:ahLst/>
            <a:cxnLst>
              <a:cxn ang="0">
                <a:pos x="T0" y="T1"/>
              </a:cxn>
              <a:cxn ang="0">
                <a:pos x="T2" y="T3"/>
              </a:cxn>
              <a:cxn ang="0">
                <a:pos x="T4" y="T5"/>
              </a:cxn>
              <a:cxn ang="0">
                <a:pos x="T6" y="T7"/>
              </a:cxn>
              <a:cxn ang="0">
                <a:pos x="T8" y="T9"/>
              </a:cxn>
            </a:cxnLst>
            <a:rect l="0" t="0" r="r" b="b"/>
            <a:pathLst>
              <a:path w="236" h="235">
                <a:moveTo>
                  <a:pt x="0" y="234"/>
                </a:moveTo>
                <a:lnTo>
                  <a:pt x="0" y="0"/>
                </a:lnTo>
                <a:lnTo>
                  <a:pt x="235" y="0"/>
                </a:lnTo>
                <a:lnTo>
                  <a:pt x="235"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3" name="Freeform 19"/>
          <p:cNvSpPr>
            <a:spLocks/>
          </p:cNvSpPr>
          <p:nvPr/>
        </p:nvSpPr>
        <p:spPr bwMode="auto">
          <a:xfrm>
            <a:off x="6798469" y="3778926"/>
            <a:ext cx="278606" cy="279797"/>
          </a:xfrm>
          <a:custGeom>
            <a:avLst/>
            <a:gdLst>
              <a:gd name="T0" fmla="*/ 0 w 234"/>
              <a:gd name="T1" fmla="*/ 234 h 235"/>
              <a:gd name="T2" fmla="*/ 0 w 234"/>
              <a:gd name="T3" fmla="*/ 0 h 235"/>
              <a:gd name="T4" fmla="*/ 233 w 234"/>
              <a:gd name="T5" fmla="*/ 0 h 235"/>
              <a:gd name="T6" fmla="*/ 233 w 234"/>
              <a:gd name="T7" fmla="*/ 234 h 235"/>
              <a:gd name="T8" fmla="*/ 0 w 234"/>
              <a:gd name="T9" fmla="*/ 234 h 235"/>
            </a:gdLst>
            <a:ahLst/>
            <a:cxnLst>
              <a:cxn ang="0">
                <a:pos x="T0" y="T1"/>
              </a:cxn>
              <a:cxn ang="0">
                <a:pos x="T2" y="T3"/>
              </a:cxn>
              <a:cxn ang="0">
                <a:pos x="T4" y="T5"/>
              </a:cxn>
              <a:cxn ang="0">
                <a:pos x="T6" y="T7"/>
              </a:cxn>
              <a:cxn ang="0">
                <a:pos x="T8" y="T9"/>
              </a:cxn>
            </a:cxnLst>
            <a:rect l="0" t="0" r="r" b="b"/>
            <a:pathLst>
              <a:path w="234" h="235">
                <a:moveTo>
                  <a:pt x="0" y="234"/>
                </a:moveTo>
                <a:lnTo>
                  <a:pt x="0" y="0"/>
                </a:lnTo>
                <a:lnTo>
                  <a:pt x="233" y="0"/>
                </a:lnTo>
                <a:lnTo>
                  <a:pt x="233"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4" name="Freeform 20"/>
          <p:cNvSpPr>
            <a:spLocks/>
          </p:cNvSpPr>
          <p:nvPr/>
        </p:nvSpPr>
        <p:spPr bwMode="auto">
          <a:xfrm>
            <a:off x="945357"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5" name="Freeform 21"/>
          <p:cNvSpPr>
            <a:spLocks/>
          </p:cNvSpPr>
          <p:nvPr/>
        </p:nvSpPr>
        <p:spPr bwMode="auto">
          <a:xfrm>
            <a:off x="1223963"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6" name="Freeform 22"/>
          <p:cNvSpPr>
            <a:spLocks/>
          </p:cNvSpPr>
          <p:nvPr/>
        </p:nvSpPr>
        <p:spPr bwMode="auto">
          <a:xfrm>
            <a:off x="1502569"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7" name="Freeform 23"/>
          <p:cNvSpPr>
            <a:spLocks/>
          </p:cNvSpPr>
          <p:nvPr/>
        </p:nvSpPr>
        <p:spPr bwMode="auto">
          <a:xfrm>
            <a:off x="1781176"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8" name="Freeform 24"/>
          <p:cNvSpPr>
            <a:spLocks/>
          </p:cNvSpPr>
          <p:nvPr/>
        </p:nvSpPr>
        <p:spPr bwMode="auto">
          <a:xfrm>
            <a:off x="2199085"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29" name="Freeform 25"/>
          <p:cNvSpPr>
            <a:spLocks/>
          </p:cNvSpPr>
          <p:nvPr/>
        </p:nvSpPr>
        <p:spPr bwMode="auto">
          <a:xfrm>
            <a:off x="2477691"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0" name="Freeform 26"/>
          <p:cNvSpPr>
            <a:spLocks/>
          </p:cNvSpPr>
          <p:nvPr/>
        </p:nvSpPr>
        <p:spPr bwMode="auto">
          <a:xfrm>
            <a:off x="2756297"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1" name="Freeform 27"/>
          <p:cNvSpPr>
            <a:spLocks/>
          </p:cNvSpPr>
          <p:nvPr/>
        </p:nvSpPr>
        <p:spPr bwMode="auto">
          <a:xfrm>
            <a:off x="3034903"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2" name="Freeform 28"/>
          <p:cNvSpPr>
            <a:spLocks/>
          </p:cNvSpPr>
          <p:nvPr/>
        </p:nvSpPr>
        <p:spPr bwMode="auto">
          <a:xfrm>
            <a:off x="3452813"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3" name="Freeform 29"/>
          <p:cNvSpPr>
            <a:spLocks/>
          </p:cNvSpPr>
          <p:nvPr/>
        </p:nvSpPr>
        <p:spPr bwMode="auto">
          <a:xfrm>
            <a:off x="3731419"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4" name="Freeform 30"/>
          <p:cNvSpPr>
            <a:spLocks/>
          </p:cNvSpPr>
          <p:nvPr/>
        </p:nvSpPr>
        <p:spPr bwMode="auto">
          <a:xfrm>
            <a:off x="4010025" y="3778926"/>
            <a:ext cx="280988" cy="279797"/>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Lst>
            <a:ahLst/>
            <a:cxnLst>
              <a:cxn ang="0">
                <a:pos x="T0" y="T1"/>
              </a:cxn>
              <a:cxn ang="0">
                <a:pos x="T2" y="T3"/>
              </a:cxn>
              <a:cxn ang="0">
                <a:pos x="T4" y="T5"/>
              </a:cxn>
              <a:cxn ang="0">
                <a:pos x="T6" y="T7"/>
              </a:cxn>
              <a:cxn ang="0">
                <a:pos x="T8" y="T9"/>
              </a:cxn>
            </a:cxnLst>
            <a:rect l="0" t="0" r="r" b="b"/>
            <a:pathLst>
              <a:path w="236" h="235">
                <a:moveTo>
                  <a:pt x="0" y="234"/>
                </a:moveTo>
                <a:lnTo>
                  <a:pt x="0" y="0"/>
                </a:lnTo>
                <a:lnTo>
                  <a:pt x="235" y="0"/>
                </a:lnTo>
                <a:lnTo>
                  <a:pt x="235"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5" name="Freeform 31"/>
          <p:cNvSpPr>
            <a:spLocks/>
          </p:cNvSpPr>
          <p:nvPr/>
        </p:nvSpPr>
        <p:spPr bwMode="auto">
          <a:xfrm>
            <a:off x="4289822"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6" name="Freeform 32"/>
          <p:cNvSpPr>
            <a:spLocks/>
          </p:cNvSpPr>
          <p:nvPr/>
        </p:nvSpPr>
        <p:spPr bwMode="auto">
          <a:xfrm>
            <a:off x="4706541" y="3778926"/>
            <a:ext cx="280988" cy="279797"/>
          </a:xfrm>
          <a:custGeom>
            <a:avLst/>
            <a:gdLst>
              <a:gd name="T0" fmla="*/ 0 w 236"/>
              <a:gd name="T1" fmla="*/ 234 h 235"/>
              <a:gd name="T2" fmla="*/ 0 w 236"/>
              <a:gd name="T3" fmla="*/ 0 h 235"/>
              <a:gd name="T4" fmla="*/ 235 w 236"/>
              <a:gd name="T5" fmla="*/ 0 h 235"/>
              <a:gd name="T6" fmla="*/ 235 w 236"/>
              <a:gd name="T7" fmla="*/ 234 h 235"/>
              <a:gd name="T8" fmla="*/ 0 w 236"/>
              <a:gd name="T9" fmla="*/ 234 h 235"/>
            </a:gdLst>
            <a:ahLst/>
            <a:cxnLst>
              <a:cxn ang="0">
                <a:pos x="T0" y="T1"/>
              </a:cxn>
              <a:cxn ang="0">
                <a:pos x="T2" y="T3"/>
              </a:cxn>
              <a:cxn ang="0">
                <a:pos x="T4" y="T5"/>
              </a:cxn>
              <a:cxn ang="0">
                <a:pos x="T6" y="T7"/>
              </a:cxn>
              <a:cxn ang="0">
                <a:pos x="T8" y="T9"/>
              </a:cxn>
            </a:cxnLst>
            <a:rect l="0" t="0" r="r" b="b"/>
            <a:pathLst>
              <a:path w="236" h="235">
                <a:moveTo>
                  <a:pt x="0" y="234"/>
                </a:moveTo>
                <a:lnTo>
                  <a:pt x="0" y="0"/>
                </a:lnTo>
                <a:lnTo>
                  <a:pt x="235" y="0"/>
                </a:lnTo>
                <a:lnTo>
                  <a:pt x="235"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7" name="Freeform 33"/>
          <p:cNvSpPr>
            <a:spLocks/>
          </p:cNvSpPr>
          <p:nvPr/>
        </p:nvSpPr>
        <p:spPr bwMode="auto">
          <a:xfrm>
            <a:off x="4986338"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8" name="Freeform 34"/>
          <p:cNvSpPr>
            <a:spLocks/>
          </p:cNvSpPr>
          <p:nvPr/>
        </p:nvSpPr>
        <p:spPr bwMode="auto">
          <a:xfrm>
            <a:off x="5264944"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39" name="Freeform 35"/>
          <p:cNvSpPr>
            <a:spLocks/>
          </p:cNvSpPr>
          <p:nvPr/>
        </p:nvSpPr>
        <p:spPr bwMode="auto">
          <a:xfrm>
            <a:off x="5543551" y="3778926"/>
            <a:ext cx="279797" cy="279797"/>
          </a:xfrm>
          <a:custGeom>
            <a:avLst/>
            <a:gdLst>
              <a:gd name="T0" fmla="*/ 0 w 235"/>
              <a:gd name="T1" fmla="*/ 234 h 235"/>
              <a:gd name="T2" fmla="*/ 0 w 235"/>
              <a:gd name="T3" fmla="*/ 0 h 235"/>
              <a:gd name="T4" fmla="*/ 234 w 235"/>
              <a:gd name="T5" fmla="*/ 0 h 235"/>
              <a:gd name="T6" fmla="*/ 234 w 235"/>
              <a:gd name="T7" fmla="*/ 234 h 235"/>
              <a:gd name="T8" fmla="*/ 0 w 235"/>
              <a:gd name="T9" fmla="*/ 234 h 235"/>
            </a:gdLst>
            <a:ahLst/>
            <a:cxnLst>
              <a:cxn ang="0">
                <a:pos x="T0" y="T1"/>
              </a:cxn>
              <a:cxn ang="0">
                <a:pos x="T2" y="T3"/>
              </a:cxn>
              <a:cxn ang="0">
                <a:pos x="T4" y="T5"/>
              </a:cxn>
              <a:cxn ang="0">
                <a:pos x="T6" y="T7"/>
              </a:cxn>
              <a:cxn ang="0">
                <a:pos x="T8" y="T9"/>
              </a:cxn>
            </a:cxnLst>
            <a:rect l="0" t="0" r="r" b="b"/>
            <a:pathLst>
              <a:path w="235" h="235">
                <a:moveTo>
                  <a:pt x="0" y="234"/>
                </a:moveTo>
                <a:lnTo>
                  <a:pt x="0" y="0"/>
                </a:lnTo>
                <a:lnTo>
                  <a:pt x="234" y="0"/>
                </a:lnTo>
                <a:lnTo>
                  <a:pt x="234" y="234"/>
                </a:lnTo>
                <a:lnTo>
                  <a:pt x="0" y="23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0" name="Freeform 36"/>
          <p:cNvSpPr>
            <a:spLocks/>
          </p:cNvSpPr>
          <p:nvPr/>
        </p:nvSpPr>
        <p:spPr bwMode="auto">
          <a:xfrm>
            <a:off x="1510904" y="3006210"/>
            <a:ext cx="1664494" cy="757238"/>
          </a:xfrm>
          <a:custGeom>
            <a:avLst/>
            <a:gdLst>
              <a:gd name="T0" fmla="*/ 1397 w 1398"/>
              <a:gd name="T1" fmla="*/ 0 h 636"/>
              <a:gd name="T2" fmla="*/ 0 w 1398"/>
              <a:gd name="T3" fmla="*/ 635 h 636"/>
              <a:gd name="T4" fmla="*/ 1397 w 1398"/>
              <a:gd name="T5" fmla="*/ 0 h 636"/>
            </a:gdLst>
            <a:ahLst/>
            <a:cxnLst>
              <a:cxn ang="0">
                <a:pos x="T0" y="T1"/>
              </a:cxn>
              <a:cxn ang="0">
                <a:pos x="T2" y="T3"/>
              </a:cxn>
              <a:cxn ang="0">
                <a:pos x="T4" y="T5"/>
              </a:cxn>
            </a:cxnLst>
            <a:rect l="0" t="0" r="r" b="b"/>
            <a:pathLst>
              <a:path w="1398" h="636">
                <a:moveTo>
                  <a:pt x="1397" y="0"/>
                </a:moveTo>
                <a:lnTo>
                  <a:pt x="0" y="635"/>
                </a:lnTo>
                <a:lnTo>
                  <a:pt x="139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1" name="Freeform 37"/>
          <p:cNvSpPr>
            <a:spLocks/>
          </p:cNvSpPr>
          <p:nvPr/>
        </p:nvSpPr>
        <p:spPr bwMode="auto">
          <a:xfrm>
            <a:off x="1510903" y="3706298"/>
            <a:ext cx="89297" cy="57150"/>
          </a:xfrm>
          <a:custGeom>
            <a:avLst/>
            <a:gdLst>
              <a:gd name="T0" fmla="*/ 74 w 75"/>
              <a:gd name="T1" fmla="*/ 33 h 48"/>
              <a:gd name="T2" fmla="*/ 0 w 75"/>
              <a:gd name="T3" fmla="*/ 47 h 48"/>
              <a:gd name="T4" fmla="*/ 59 w 75"/>
              <a:gd name="T5" fmla="*/ 0 h 48"/>
              <a:gd name="T6" fmla="*/ 74 w 75"/>
              <a:gd name="T7" fmla="*/ 33 h 48"/>
            </a:gdLst>
            <a:ahLst/>
            <a:cxnLst>
              <a:cxn ang="0">
                <a:pos x="T0" y="T1"/>
              </a:cxn>
              <a:cxn ang="0">
                <a:pos x="T2" y="T3"/>
              </a:cxn>
              <a:cxn ang="0">
                <a:pos x="T4" y="T5"/>
              </a:cxn>
              <a:cxn ang="0">
                <a:pos x="T6" y="T7"/>
              </a:cxn>
            </a:cxnLst>
            <a:rect l="0" t="0" r="r" b="b"/>
            <a:pathLst>
              <a:path w="75" h="48">
                <a:moveTo>
                  <a:pt x="74" y="33"/>
                </a:moveTo>
                <a:lnTo>
                  <a:pt x="0" y="47"/>
                </a:lnTo>
                <a:lnTo>
                  <a:pt x="59" y="0"/>
                </a:lnTo>
                <a:lnTo>
                  <a:pt x="74" y="3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2" name="Freeform 38"/>
          <p:cNvSpPr>
            <a:spLocks/>
          </p:cNvSpPr>
          <p:nvPr/>
        </p:nvSpPr>
        <p:spPr bwMode="auto">
          <a:xfrm>
            <a:off x="2756297" y="3015735"/>
            <a:ext cx="828675" cy="747713"/>
          </a:xfrm>
          <a:custGeom>
            <a:avLst/>
            <a:gdLst>
              <a:gd name="T0" fmla="*/ 695 w 696"/>
              <a:gd name="T1" fmla="*/ 0 h 628"/>
              <a:gd name="T2" fmla="*/ 0 w 696"/>
              <a:gd name="T3" fmla="*/ 627 h 628"/>
              <a:gd name="T4" fmla="*/ 695 w 696"/>
              <a:gd name="T5" fmla="*/ 0 h 628"/>
            </a:gdLst>
            <a:ahLst/>
            <a:cxnLst>
              <a:cxn ang="0">
                <a:pos x="T0" y="T1"/>
              </a:cxn>
              <a:cxn ang="0">
                <a:pos x="T2" y="T3"/>
              </a:cxn>
              <a:cxn ang="0">
                <a:pos x="T4" y="T5"/>
              </a:cxn>
            </a:cxnLst>
            <a:rect l="0" t="0" r="r" b="b"/>
            <a:pathLst>
              <a:path w="696" h="628">
                <a:moveTo>
                  <a:pt x="695" y="0"/>
                </a:moveTo>
                <a:lnTo>
                  <a:pt x="0" y="627"/>
                </a:lnTo>
                <a:lnTo>
                  <a:pt x="69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3" name="Freeform 39"/>
          <p:cNvSpPr>
            <a:spLocks/>
          </p:cNvSpPr>
          <p:nvPr/>
        </p:nvSpPr>
        <p:spPr bwMode="auto">
          <a:xfrm>
            <a:off x="2756297" y="3687248"/>
            <a:ext cx="80963" cy="76200"/>
          </a:xfrm>
          <a:custGeom>
            <a:avLst/>
            <a:gdLst>
              <a:gd name="T0" fmla="*/ 67 w 68"/>
              <a:gd name="T1" fmla="*/ 27 h 64"/>
              <a:gd name="T2" fmla="*/ 0 w 68"/>
              <a:gd name="T3" fmla="*/ 63 h 64"/>
              <a:gd name="T4" fmla="*/ 42 w 68"/>
              <a:gd name="T5" fmla="*/ 0 h 64"/>
              <a:gd name="T6" fmla="*/ 67 w 68"/>
              <a:gd name="T7" fmla="*/ 27 h 64"/>
            </a:gdLst>
            <a:ahLst/>
            <a:cxnLst>
              <a:cxn ang="0">
                <a:pos x="T0" y="T1"/>
              </a:cxn>
              <a:cxn ang="0">
                <a:pos x="T2" y="T3"/>
              </a:cxn>
              <a:cxn ang="0">
                <a:pos x="T4" y="T5"/>
              </a:cxn>
              <a:cxn ang="0">
                <a:pos x="T6" y="T7"/>
              </a:cxn>
            </a:cxnLst>
            <a:rect l="0" t="0" r="r" b="b"/>
            <a:pathLst>
              <a:path w="68" h="64">
                <a:moveTo>
                  <a:pt x="67" y="27"/>
                </a:moveTo>
                <a:lnTo>
                  <a:pt x="0" y="63"/>
                </a:lnTo>
                <a:lnTo>
                  <a:pt x="42" y="0"/>
                </a:lnTo>
                <a:lnTo>
                  <a:pt x="67" y="2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4" name="Freeform 40"/>
          <p:cNvSpPr>
            <a:spLocks/>
          </p:cNvSpPr>
          <p:nvPr/>
        </p:nvSpPr>
        <p:spPr bwMode="auto">
          <a:xfrm>
            <a:off x="4001692" y="3015735"/>
            <a:ext cx="1190" cy="739378"/>
          </a:xfrm>
          <a:custGeom>
            <a:avLst/>
            <a:gdLst>
              <a:gd name="T0" fmla="*/ 0 w 1"/>
              <a:gd name="T1" fmla="*/ 0 h 621"/>
              <a:gd name="T2" fmla="*/ 0 w 1"/>
              <a:gd name="T3" fmla="*/ 620 h 621"/>
              <a:gd name="T4" fmla="*/ 0 w 1"/>
              <a:gd name="T5" fmla="*/ 0 h 621"/>
            </a:gdLst>
            <a:ahLst/>
            <a:cxnLst>
              <a:cxn ang="0">
                <a:pos x="T0" y="T1"/>
              </a:cxn>
              <a:cxn ang="0">
                <a:pos x="T2" y="T3"/>
              </a:cxn>
              <a:cxn ang="0">
                <a:pos x="T4" y="T5"/>
              </a:cxn>
            </a:cxnLst>
            <a:rect l="0" t="0" r="r" b="b"/>
            <a:pathLst>
              <a:path w="1" h="621">
                <a:moveTo>
                  <a:pt x="0" y="0"/>
                </a:moveTo>
                <a:lnTo>
                  <a:pt x="0" y="620"/>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5" name="Freeform 41"/>
          <p:cNvSpPr>
            <a:spLocks/>
          </p:cNvSpPr>
          <p:nvPr/>
        </p:nvSpPr>
        <p:spPr bwMode="auto">
          <a:xfrm>
            <a:off x="3979069" y="3665816"/>
            <a:ext cx="45244" cy="89297"/>
          </a:xfrm>
          <a:custGeom>
            <a:avLst/>
            <a:gdLst>
              <a:gd name="T0" fmla="*/ 37 w 38"/>
              <a:gd name="T1" fmla="*/ 0 h 75"/>
              <a:gd name="T2" fmla="*/ 19 w 38"/>
              <a:gd name="T3" fmla="*/ 74 h 75"/>
              <a:gd name="T4" fmla="*/ 0 w 38"/>
              <a:gd name="T5" fmla="*/ 0 h 75"/>
              <a:gd name="T6" fmla="*/ 37 w 38"/>
              <a:gd name="T7" fmla="*/ 0 h 75"/>
            </a:gdLst>
            <a:ahLst/>
            <a:cxnLst>
              <a:cxn ang="0">
                <a:pos x="T0" y="T1"/>
              </a:cxn>
              <a:cxn ang="0">
                <a:pos x="T2" y="T3"/>
              </a:cxn>
              <a:cxn ang="0">
                <a:pos x="T4" y="T5"/>
              </a:cxn>
              <a:cxn ang="0">
                <a:pos x="T6" y="T7"/>
              </a:cxn>
            </a:cxnLst>
            <a:rect l="0" t="0" r="r" b="b"/>
            <a:pathLst>
              <a:path w="38" h="75">
                <a:moveTo>
                  <a:pt x="37" y="0"/>
                </a:moveTo>
                <a:lnTo>
                  <a:pt x="19" y="74"/>
                </a:lnTo>
                <a:lnTo>
                  <a:pt x="0" y="0"/>
                </a:lnTo>
                <a:lnTo>
                  <a:pt x="3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6" name="Freeform 42"/>
          <p:cNvSpPr>
            <a:spLocks/>
          </p:cNvSpPr>
          <p:nvPr/>
        </p:nvSpPr>
        <p:spPr bwMode="auto">
          <a:xfrm>
            <a:off x="4427935" y="3006210"/>
            <a:ext cx="820340" cy="748903"/>
          </a:xfrm>
          <a:custGeom>
            <a:avLst/>
            <a:gdLst>
              <a:gd name="T0" fmla="*/ 0 w 689"/>
              <a:gd name="T1" fmla="*/ 0 h 629"/>
              <a:gd name="T2" fmla="*/ 688 w 689"/>
              <a:gd name="T3" fmla="*/ 628 h 629"/>
              <a:gd name="T4" fmla="*/ 0 w 689"/>
              <a:gd name="T5" fmla="*/ 0 h 629"/>
            </a:gdLst>
            <a:ahLst/>
            <a:cxnLst>
              <a:cxn ang="0">
                <a:pos x="T0" y="T1"/>
              </a:cxn>
              <a:cxn ang="0">
                <a:pos x="T2" y="T3"/>
              </a:cxn>
              <a:cxn ang="0">
                <a:pos x="T4" y="T5"/>
              </a:cxn>
            </a:cxnLst>
            <a:rect l="0" t="0" r="r" b="b"/>
            <a:pathLst>
              <a:path w="689" h="629">
                <a:moveTo>
                  <a:pt x="0" y="0"/>
                </a:moveTo>
                <a:lnTo>
                  <a:pt x="688" y="628"/>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7" name="Freeform 43"/>
          <p:cNvSpPr>
            <a:spLocks/>
          </p:cNvSpPr>
          <p:nvPr/>
        </p:nvSpPr>
        <p:spPr bwMode="auto">
          <a:xfrm>
            <a:off x="5168503" y="3678913"/>
            <a:ext cx="79772" cy="76200"/>
          </a:xfrm>
          <a:custGeom>
            <a:avLst/>
            <a:gdLst>
              <a:gd name="T0" fmla="*/ 25 w 67"/>
              <a:gd name="T1" fmla="*/ 0 h 64"/>
              <a:gd name="T2" fmla="*/ 66 w 67"/>
              <a:gd name="T3" fmla="*/ 63 h 64"/>
              <a:gd name="T4" fmla="*/ 0 w 67"/>
              <a:gd name="T5" fmla="*/ 27 h 64"/>
              <a:gd name="T6" fmla="*/ 25 w 67"/>
              <a:gd name="T7" fmla="*/ 0 h 64"/>
            </a:gdLst>
            <a:ahLst/>
            <a:cxnLst>
              <a:cxn ang="0">
                <a:pos x="T0" y="T1"/>
              </a:cxn>
              <a:cxn ang="0">
                <a:pos x="T2" y="T3"/>
              </a:cxn>
              <a:cxn ang="0">
                <a:pos x="T4" y="T5"/>
              </a:cxn>
              <a:cxn ang="0">
                <a:pos x="T6" y="T7"/>
              </a:cxn>
            </a:cxnLst>
            <a:rect l="0" t="0" r="r" b="b"/>
            <a:pathLst>
              <a:path w="67" h="64">
                <a:moveTo>
                  <a:pt x="25" y="0"/>
                </a:moveTo>
                <a:lnTo>
                  <a:pt x="66" y="63"/>
                </a:lnTo>
                <a:lnTo>
                  <a:pt x="0" y="27"/>
                </a:lnTo>
                <a:lnTo>
                  <a:pt x="2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8" name="Freeform 44"/>
          <p:cNvSpPr>
            <a:spLocks/>
          </p:cNvSpPr>
          <p:nvPr/>
        </p:nvSpPr>
        <p:spPr bwMode="auto">
          <a:xfrm>
            <a:off x="4847035" y="2996685"/>
            <a:ext cx="1664494" cy="758428"/>
          </a:xfrm>
          <a:custGeom>
            <a:avLst/>
            <a:gdLst>
              <a:gd name="T0" fmla="*/ 0 w 1398"/>
              <a:gd name="T1" fmla="*/ 0 h 637"/>
              <a:gd name="T2" fmla="*/ 1397 w 1398"/>
              <a:gd name="T3" fmla="*/ 636 h 637"/>
              <a:gd name="T4" fmla="*/ 0 w 1398"/>
              <a:gd name="T5" fmla="*/ 0 h 637"/>
            </a:gdLst>
            <a:ahLst/>
            <a:cxnLst>
              <a:cxn ang="0">
                <a:pos x="T0" y="T1"/>
              </a:cxn>
              <a:cxn ang="0">
                <a:pos x="T2" y="T3"/>
              </a:cxn>
              <a:cxn ang="0">
                <a:pos x="T4" y="T5"/>
              </a:cxn>
            </a:cxnLst>
            <a:rect l="0" t="0" r="r" b="b"/>
            <a:pathLst>
              <a:path w="1398" h="637">
                <a:moveTo>
                  <a:pt x="0" y="0"/>
                </a:moveTo>
                <a:lnTo>
                  <a:pt x="1397" y="636"/>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49" name="Freeform 45"/>
          <p:cNvSpPr>
            <a:spLocks/>
          </p:cNvSpPr>
          <p:nvPr/>
        </p:nvSpPr>
        <p:spPr bwMode="auto">
          <a:xfrm>
            <a:off x="6422232" y="3696773"/>
            <a:ext cx="89297" cy="58340"/>
          </a:xfrm>
          <a:custGeom>
            <a:avLst/>
            <a:gdLst>
              <a:gd name="T0" fmla="*/ 15 w 75"/>
              <a:gd name="T1" fmla="*/ 0 h 49"/>
              <a:gd name="T2" fmla="*/ 74 w 75"/>
              <a:gd name="T3" fmla="*/ 48 h 49"/>
              <a:gd name="T4" fmla="*/ 0 w 75"/>
              <a:gd name="T5" fmla="*/ 34 h 49"/>
              <a:gd name="T6" fmla="*/ 15 w 75"/>
              <a:gd name="T7" fmla="*/ 0 h 49"/>
            </a:gdLst>
            <a:ahLst/>
            <a:cxnLst>
              <a:cxn ang="0">
                <a:pos x="T0" y="T1"/>
              </a:cxn>
              <a:cxn ang="0">
                <a:pos x="T2" y="T3"/>
              </a:cxn>
              <a:cxn ang="0">
                <a:pos x="T4" y="T5"/>
              </a:cxn>
              <a:cxn ang="0">
                <a:pos x="T6" y="T7"/>
              </a:cxn>
            </a:cxnLst>
            <a:rect l="0" t="0" r="r" b="b"/>
            <a:pathLst>
              <a:path w="75" h="49">
                <a:moveTo>
                  <a:pt x="15" y="0"/>
                </a:moveTo>
                <a:lnTo>
                  <a:pt x="74" y="48"/>
                </a:lnTo>
                <a:lnTo>
                  <a:pt x="0" y="3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50" name="Rectangle 46"/>
          <p:cNvSpPr>
            <a:spLocks noChangeArrowheads="1"/>
          </p:cNvSpPr>
          <p:nvPr/>
        </p:nvSpPr>
        <p:spPr bwMode="auto">
          <a:xfrm>
            <a:off x="2784873" y="2346604"/>
            <a:ext cx="443232"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b="1">
                <a:solidFill>
                  <a:srgbClr val="000000"/>
                </a:solidFill>
                <a:latin typeface="Arial" charset="0"/>
                <a:ea typeface=""/>
              </a:rPr>
              <a:t>Root</a:t>
            </a:r>
          </a:p>
        </p:txBody>
      </p:sp>
      <p:sp>
        <p:nvSpPr>
          <p:cNvPr id="21551" name="Rectangle 47"/>
          <p:cNvSpPr>
            <a:spLocks noChangeArrowheads="1"/>
          </p:cNvSpPr>
          <p:nvPr/>
        </p:nvSpPr>
        <p:spPr bwMode="auto">
          <a:xfrm>
            <a:off x="3655219" y="2756179"/>
            <a:ext cx="27491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17</a:t>
            </a:r>
          </a:p>
        </p:txBody>
      </p:sp>
      <p:sp>
        <p:nvSpPr>
          <p:cNvPr id="21552" name="Rectangle 48"/>
          <p:cNvSpPr>
            <a:spLocks noChangeArrowheads="1"/>
          </p:cNvSpPr>
          <p:nvPr/>
        </p:nvSpPr>
        <p:spPr bwMode="auto">
          <a:xfrm>
            <a:off x="4073128" y="2756179"/>
            <a:ext cx="27491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24</a:t>
            </a:r>
          </a:p>
        </p:txBody>
      </p:sp>
      <p:sp>
        <p:nvSpPr>
          <p:cNvPr id="21553" name="Rectangle 49"/>
          <p:cNvSpPr>
            <a:spLocks noChangeArrowheads="1"/>
          </p:cNvSpPr>
          <p:nvPr/>
        </p:nvSpPr>
        <p:spPr bwMode="auto">
          <a:xfrm>
            <a:off x="4500562" y="2747844"/>
            <a:ext cx="27491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30</a:t>
            </a:r>
          </a:p>
        </p:txBody>
      </p:sp>
      <p:sp>
        <p:nvSpPr>
          <p:cNvPr id="21554" name="Rectangle 50"/>
          <p:cNvSpPr>
            <a:spLocks noChangeArrowheads="1"/>
          </p:cNvSpPr>
          <p:nvPr/>
        </p:nvSpPr>
        <p:spPr bwMode="auto">
          <a:xfrm>
            <a:off x="946548" y="3789642"/>
            <a:ext cx="254077"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a:t>
            </a:r>
          </a:p>
        </p:txBody>
      </p:sp>
      <p:sp>
        <p:nvSpPr>
          <p:cNvPr id="21555" name="Rectangle 51"/>
          <p:cNvSpPr>
            <a:spLocks noChangeArrowheads="1"/>
          </p:cNvSpPr>
          <p:nvPr/>
        </p:nvSpPr>
        <p:spPr bwMode="auto">
          <a:xfrm>
            <a:off x="1232298" y="3781307"/>
            <a:ext cx="254077"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a:t>
            </a:r>
          </a:p>
        </p:txBody>
      </p:sp>
      <p:sp>
        <p:nvSpPr>
          <p:cNvPr id="21556" name="Rectangle 52"/>
          <p:cNvSpPr>
            <a:spLocks noChangeArrowheads="1"/>
          </p:cNvSpPr>
          <p:nvPr/>
        </p:nvSpPr>
        <p:spPr bwMode="auto">
          <a:xfrm>
            <a:off x="1512094" y="3781307"/>
            <a:ext cx="254077"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5*</a:t>
            </a:r>
          </a:p>
        </p:txBody>
      </p:sp>
      <p:sp>
        <p:nvSpPr>
          <p:cNvPr id="21557" name="Rectangle 53"/>
          <p:cNvSpPr>
            <a:spLocks noChangeArrowheads="1"/>
          </p:cNvSpPr>
          <p:nvPr/>
        </p:nvSpPr>
        <p:spPr bwMode="auto">
          <a:xfrm>
            <a:off x="1790701" y="3789642"/>
            <a:ext cx="254077"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7*</a:t>
            </a:r>
          </a:p>
        </p:txBody>
      </p:sp>
      <p:sp>
        <p:nvSpPr>
          <p:cNvPr id="21558" name="Rectangle 54"/>
          <p:cNvSpPr>
            <a:spLocks noChangeArrowheads="1"/>
          </p:cNvSpPr>
          <p:nvPr/>
        </p:nvSpPr>
        <p:spPr bwMode="auto">
          <a:xfrm>
            <a:off x="2191941" y="3789642"/>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14*</a:t>
            </a:r>
          </a:p>
        </p:txBody>
      </p:sp>
      <p:sp>
        <p:nvSpPr>
          <p:cNvPr id="21559" name="Rectangle 55"/>
          <p:cNvSpPr>
            <a:spLocks noChangeArrowheads="1"/>
          </p:cNvSpPr>
          <p:nvPr/>
        </p:nvSpPr>
        <p:spPr bwMode="auto">
          <a:xfrm>
            <a:off x="2462213" y="3789642"/>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16*</a:t>
            </a:r>
          </a:p>
        </p:txBody>
      </p:sp>
      <p:sp>
        <p:nvSpPr>
          <p:cNvPr id="21560" name="Rectangle 56"/>
          <p:cNvSpPr>
            <a:spLocks noChangeArrowheads="1"/>
          </p:cNvSpPr>
          <p:nvPr/>
        </p:nvSpPr>
        <p:spPr bwMode="auto">
          <a:xfrm>
            <a:off x="3463529"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19*</a:t>
            </a:r>
          </a:p>
        </p:txBody>
      </p:sp>
      <p:sp>
        <p:nvSpPr>
          <p:cNvPr id="21561" name="Rectangle 57"/>
          <p:cNvSpPr>
            <a:spLocks noChangeArrowheads="1"/>
          </p:cNvSpPr>
          <p:nvPr/>
        </p:nvSpPr>
        <p:spPr bwMode="auto">
          <a:xfrm>
            <a:off x="3724275"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20*</a:t>
            </a:r>
          </a:p>
        </p:txBody>
      </p:sp>
      <p:sp>
        <p:nvSpPr>
          <p:cNvPr id="21562" name="Rectangle 58"/>
          <p:cNvSpPr>
            <a:spLocks noChangeArrowheads="1"/>
          </p:cNvSpPr>
          <p:nvPr/>
        </p:nvSpPr>
        <p:spPr bwMode="auto">
          <a:xfrm>
            <a:off x="3995738"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22*</a:t>
            </a:r>
          </a:p>
        </p:txBody>
      </p:sp>
      <p:sp>
        <p:nvSpPr>
          <p:cNvPr id="21563" name="Rectangle 59"/>
          <p:cNvSpPr>
            <a:spLocks noChangeArrowheads="1"/>
          </p:cNvSpPr>
          <p:nvPr/>
        </p:nvSpPr>
        <p:spPr bwMode="auto">
          <a:xfrm>
            <a:off x="4691063"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24*</a:t>
            </a:r>
          </a:p>
        </p:txBody>
      </p:sp>
      <p:sp>
        <p:nvSpPr>
          <p:cNvPr id="21564" name="Rectangle 60"/>
          <p:cNvSpPr>
            <a:spLocks noChangeArrowheads="1"/>
          </p:cNvSpPr>
          <p:nvPr/>
        </p:nvSpPr>
        <p:spPr bwMode="auto">
          <a:xfrm>
            <a:off x="4979194"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27*</a:t>
            </a:r>
          </a:p>
        </p:txBody>
      </p:sp>
      <p:sp>
        <p:nvSpPr>
          <p:cNvPr id="21565" name="Rectangle 61"/>
          <p:cNvSpPr>
            <a:spLocks noChangeArrowheads="1"/>
          </p:cNvSpPr>
          <p:nvPr/>
        </p:nvSpPr>
        <p:spPr bwMode="auto">
          <a:xfrm>
            <a:off x="5239941" y="3789642"/>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29*</a:t>
            </a:r>
          </a:p>
        </p:txBody>
      </p:sp>
      <p:sp>
        <p:nvSpPr>
          <p:cNvPr id="21566" name="Rectangle 62"/>
          <p:cNvSpPr>
            <a:spLocks noChangeArrowheads="1"/>
          </p:cNvSpPr>
          <p:nvPr/>
        </p:nvSpPr>
        <p:spPr bwMode="auto">
          <a:xfrm>
            <a:off x="5945981" y="3789642"/>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33*</a:t>
            </a:r>
          </a:p>
        </p:txBody>
      </p:sp>
      <p:sp>
        <p:nvSpPr>
          <p:cNvPr id="21567" name="Rectangle 63"/>
          <p:cNvSpPr>
            <a:spLocks noChangeArrowheads="1"/>
          </p:cNvSpPr>
          <p:nvPr/>
        </p:nvSpPr>
        <p:spPr bwMode="auto">
          <a:xfrm>
            <a:off x="6225779" y="3789642"/>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34*</a:t>
            </a:r>
          </a:p>
        </p:txBody>
      </p:sp>
      <p:sp>
        <p:nvSpPr>
          <p:cNvPr id="21568" name="Rectangle 64"/>
          <p:cNvSpPr>
            <a:spLocks noChangeArrowheads="1"/>
          </p:cNvSpPr>
          <p:nvPr/>
        </p:nvSpPr>
        <p:spPr bwMode="auto">
          <a:xfrm>
            <a:off x="6494860" y="3781307"/>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38*</a:t>
            </a:r>
          </a:p>
        </p:txBody>
      </p:sp>
      <p:sp>
        <p:nvSpPr>
          <p:cNvPr id="21569" name="Rectangle 65"/>
          <p:cNvSpPr>
            <a:spLocks noChangeArrowheads="1"/>
          </p:cNvSpPr>
          <p:nvPr/>
        </p:nvSpPr>
        <p:spPr bwMode="auto">
          <a:xfrm>
            <a:off x="6773466" y="3772973"/>
            <a:ext cx="32300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39*</a:t>
            </a:r>
          </a:p>
        </p:txBody>
      </p:sp>
      <p:sp>
        <p:nvSpPr>
          <p:cNvPr id="21570" name="Rectangle 66"/>
          <p:cNvSpPr>
            <a:spLocks noChangeArrowheads="1"/>
          </p:cNvSpPr>
          <p:nvPr/>
        </p:nvSpPr>
        <p:spPr bwMode="auto">
          <a:xfrm>
            <a:off x="3255169" y="2756179"/>
            <a:ext cx="274916" cy="21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975" b="1">
                <a:solidFill>
                  <a:srgbClr val="000000"/>
                </a:solidFill>
                <a:latin typeface="Arial" charset="0"/>
                <a:ea typeface=""/>
              </a:rPr>
              <a:t>13</a:t>
            </a:r>
          </a:p>
        </p:txBody>
      </p:sp>
      <p:sp>
        <p:nvSpPr>
          <p:cNvPr id="21571" name="Line 67"/>
          <p:cNvSpPr>
            <a:spLocks noChangeShapeType="1"/>
          </p:cNvSpPr>
          <p:nvPr/>
        </p:nvSpPr>
        <p:spPr bwMode="auto">
          <a:xfrm>
            <a:off x="3429000" y="2347794"/>
            <a:ext cx="285750" cy="3429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72" name="Arc 68"/>
          <p:cNvSpPr>
            <a:spLocks/>
          </p:cNvSpPr>
          <p:nvPr/>
        </p:nvSpPr>
        <p:spPr bwMode="auto">
          <a:xfrm rot="19020000">
            <a:off x="3257550" y="3611048"/>
            <a:ext cx="285750" cy="285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tx1"/>
            </a:solidFill>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73" name="Arc 69"/>
          <p:cNvSpPr>
            <a:spLocks/>
          </p:cNvSpPr>
          <p:nvPr/>
        </p:nvSpPr>
        <p:spPr bwMode="auto">
          <a:xfrm rot="19020000">
            <a:off x="1943100" y="3611048"/>
            <a:ext cx="285750" cy="285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tx1"/>
            </a:solidFill>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74" name="Arc 70"/>
          <p:cNvSpPr>
            <a:spLocks/>
          </p:cNvSpPr>
          <p:nvPr/>
        </p:nvSpPr>
        <p:spPr bwMode="auto">
          <a:xfrm rot="19020000">
            <a:off x="4457700" y="3611048"/>
            <a:ext cx="285750" cy="285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tx1"/>
            </a:solidFill>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21575" name="Arc 71"/>
          <p:cNvSpPr>
            <a:spLocks/>
          </p:cNvSpPr>
          <p:nvPr/>
        </p:nvSpPr>
        <p:spPr bwMode="auto">
          <a:xfrm rot="19020000">
            <a:off x="5715000" y="3611048"/>
            <a:ext cx="285750" cy="285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tx1"/>
            </a:solidFill>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Tree>
    <p:extLst>
      <p:ext uri="{BB962C8B-B14F-4D97-AF65-F5344CB8AC3E}">
        <p14:creationId xmlns:p14="http://schemas.microsoft.com/office/powerpoint/2010/main" val="1194006452"/>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355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3556" name="Rectangle 4"/>
          <p:cNvSpPr>
            <a:spLocks noGrp="1" noChangeArrowheads="1"/>
          </p:cNvSpPr>
          <p:nvPr>
            <p:ph type="title"/>
          </p:nvPr>
        </p:nvSpPr>
        <p:spPr>
          <a:noFill/>
          <a:ln/>
        </p:spPr>
        <p:txBody>
          <a:bodyPr/>
          <a:lstStyle/>
          <a:p>
            <a:r>
              <a:rPr lang="en-US" altLang="en-US"/>
              <a:t>B+ Trees in Practice</a:t>
            </a:r>
          </a:p>
        </p:txBody>
      </p:sp>
      <p:sp>
        <p:nvSpPr>
          <p:cNvPr id="23557" name="Rectangle 5"/>
          <p:cNvSpPr>
            <a:spLocks noGrp="1" noChangeArrowheads="1"/>
          </p:cNvSpPr>
          <p:nvPr>
            <p:ph type="body" idx="1"/>
          </p:nvPr>
        </p:nvSpPr>
        <p:spPr>
          <a:noFill/>
          <a:ln/>
        </p:spPr>
        <p:txBody>
          <a:bodyPr/>
          <a:lstStyle/>
          <a:p>
            <a:r>
              <a:rPr lang="en-US" altLang="en-US"/>
              <a:t>Typical order: 100.  Typical fill-factor: 67%.</a:t>
            </a:r>
          </a:p>
          <a:p>
            <a:pPr lvl="1">
              <a:buSzPct val="75000"/>
            </a:pPr>
            <a:r>
              <a:rPr lang="en-US" altLang="en-US"/>
              <a:t>average fanout = 133</a:t>
            </a:r>
          </a:p>
          <a:p>
            <a:r>
              <a:rPr lang="en-US" altLang="en-US"/>
              <a:t>Typical capacities:</a:t>
            </a:r>
          </a:p>
          <a:p>
            <a:pPr lvl="1">
              <a:buSzPct val="75000"/>
            </a:pPr>
            <a:r>
              <a:rPr lang="en-US" altLang="en-US"/>
              <a:t>Height 4: 133</a:t>
            </a:r>
            <a:r>
              <a:rPr lang="en-US" altLang="en-US" baseline="30000"/>
              <a:t>4</a:t>
            </a:r>
            <a:r>
              <a:rPr lang="en-US" altLang="en-US"/>
              <a:t> = 312,900,700 records</a:t>
            </a:r>
          </a:p>
          <a:p>
            <a:pPr lvl="1">
              <a:buSzPct val="75000"/>
            </a:pPr>
            <a:r>
              <a:rPr lang="en-US" altLang="en-US"/>
              <a:t>Height 3: 133</a:t>
            </a:r>
            <a:r>
              <a:rPr lang="en-US" altLang="en-US" baseline="30000"/>
              <a:t>3</a:t>
            </a:r>
            <a:r>
              <a:rPr lang="en-US" altLang="en-US"/>
              <a:t> =     2,352,637 records</a:t>
            </a:r>
          </a:p>
          <a:p>
            <a:r>
              <a:rPr lang="en-US" altLang="en-US"/>
              <a:t>Can often hold top levels in buffer pool:</a:t>
            </a:r>
          </a:p>
          <a:p>
            <a:pPr lvl="1">
              <a:buSzPct val="75000"/>
            </a:pPr>
            <a:r>
              <a:rPr lang="en-US" altLang="en-US"/>
              <a:t>Level 1 =           1 page  =     8 Kbytes</a:t>
            </a:r>
          </a:p>
          <a:p>
            <a:pPr lvl="1">
              <a:buSzPct val="75000"/>
            </a:pPr>
            <a:r>
              <a:rPr lang="en-US" altLang="en-US"/>
              <a:t>Level 2 =      133 pages =     1 Mbyte</a:t>
            </a:r>
          </a:p>
          <a:p>
            <a:pPr lvl="1">
              <a:buSzPct val="75000"/>
            </a:pPr>
            <a:r>
              <a:rPr lang="en-US" altLang="en-US"/>
              <a:t>Level 3 = 17,689 pages = 133 MBytes       </a:t>
            </a:r>
          </a:p>
        </p:txBody>
      </p:sp>
    </p:spTree>
    <p:extLst>
      <p:ext uri="{BB962C8B-B14F-4D97-AF65-F5344CB8AC3E}">
        <p14:creationId xmlns:p14="http://schemas.microsoft.com/office/powerpoint/2010/main" val="1556387899"/>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a:ln/>
        </p:spPr>
        <p:txBody>
          <a:bodyPr/>
          <a:lstStyle/>
          <a:p>
            <a:r>
              <a:rPr lang="en-US" altLang="en-US"/>
              <a:t>Prefix Key Compression</a:t>
            </a:r>
          </a:p>
        </p:txBody>
      </p:sp>
      <p:sp>
        <p:nvSpPr>
          <p:cNvPr id="41987" name="Rectangle 3"/>
          <p:cNvSpPr>
            <a:spLocks noGrp="1" noChangeArrowheads="1"/>
          </p:cNvSpPr>
          <p:nvPr>
            <p:ph type="body" idx="1"/>
          </p:nvPr>
        </p:nvSpPr>
        <p:spPr>
          <a:xfrm>
            <a:off x="1428750" y="1200150"/>
            <a:ext cx="6115050" cy="3057525"/>
          </a:xfrm>
          <a:noFill/>
          <a:ln/>
        </p:spPr>
        <p:txBody>
          <a:bodyPr/>
          <a:lstStyle/>
          <a:p>
            <a:r>
              <a:rPr lang="en-US" altLang="en-US"/>
              <a:t>Important to increase fan-out.  (Why?)</a:t>
            </a:r>
          </a:p>
          <a:p>
            <a:r>
              <a:rPr lang="en-US" altLang="en-US"/>
              <a:t>Key values in index entries only `direct traffic’; can often compress them.</a:t>
            </a:r>
          </a:p>
          <a:p>
            <a:pPr lvl="1">
              <a:buSzPct val="75000"/>
            </a:pPr>
            <a:r>
              <a:rPr lang="en-US" altLang="en-US"/>
              <a:t>E.g., If we have adjacent index entries with search key values </a:t>
            </a:r>
            <a:r>
              <a:rPr lang="en-US" altLang="en-US" i="1"/>
              <a:t>Dannon Yogurt</a:t>
            </a:r>
            <a:r>
              <a:rPr lang="en-US" altLang="en-US"/>
              <a:t>, </a:t>
            </a:r>
            <a:r>
              <a:rPr lang="en-US" altLang="en-US" i="1"/>
              <a:t>David Smith </a:t>
            </a:r>
            <a:r>
              <a:rPr lang="en-US" altLang="en-US"/>
              <a:t>and </a:t>
            </a:r>
            <a:r>
              <a:rPr lang="en-US" altLang="en-US" i="1"/>
              <a:t>Devarakonda Murthy</a:t>
            </a:r>
            <a:r>
              <a:rPr lang="en-US" altLang="en-US"/>
              <a:t>, we can abbreviate </a:t>
            </a:r>
            <a:r>
              <a:rPr lang="en-US" altLang="en-US" i="1"/>
              <a:t>David</a:t>
            </a:r>
            <a:r>
              <a:rPr lang="en-US" altLang="en-US"/>
              <a:t> </a:t>
            </a:r>
            <a:r>
              <a:rPr lang="en-US" altLang="en-US" i="1"/>
              <a:t>Smith</a:t>
            </a:r>
            <a:r>
              <a:rPr lang="en-US" altLang="en-US"/>
              <a:t> to </a:t>
            </a:r>
            <a:r>
              <a:rPr lang="en-US" altLang="en-US" i="1"/>
              <a:t>Dav</a:t>
            </a:r>
            <a:r>
              <a:rPr lang="en-US" altLang="en-US"/>
              <a:t>.  (The other keys can be compressed too ...)</a:t>
            </a:r>
          </a:p>
          <a:p>
            <a:pPr lvl="2"/>
            <a:r>
              <a:rPr lang="en-US" altLang="en-US"/>
              <a:t>Is this correct?  Not quite!  What if there is a data entry </a:t>
            </a:r>
            <a:r>
              <a:rPr lang="en-US" altLang="en-US" i="1"/>
              <a:t>Davey Jones</a:t>
            </a:r>
            <a:r>
              <a:rPr lang="en-US" altLang="en-US"/>
              <a:t>?  (Can only compress </a:t>
            </a:r>
            <a:r>
              <a:rPr lang="en-US" altLang="en-US" i="1"/>
              <a:t>David Smith </a:t>
            </a:r>
            <a:r>
              <a:rPr lang="en-US" altLang="en-US"/>
              <a:t>to </a:t>
            </a:r>
            <a:r>
              <a:rPr lang="en-US" altLang="en-US" i="1"/>
              <a:t>Davi</a:t>
            </a:r>
            <a:r>
              <a:rPr lang="en-US" altLang="en-US"/>
              <a:t>)</a:t>
            </a:r>
          </a:p>
          <a:p>
            <a:pPr lvl="2"/>
            <a:r>
              <a:rPr lang="en-US" altLang="en-US"/>
              <a:t>In general, while compressing, must leave each index entry greater than every key value (in any subtree) to its left.</a:t>
            </a:r>
          </a:p>
          <a:p>
            <a:r>
              <a:rPr lang="en-US" altLang="en-US"/>
              <a:t>Insert/delete must be suitably modified.</a:t>
            </a:r>
          </a:p>
        </p:txBody>
      </p:sp>
    </p:spTree>
    <p:extLst>
      <p:ext uri="{BB962C8B-B14F-4D97-AF65-F5344CB8AC3E}">
        <p14:creationId xmlns:p14="http://schemas.microsoft.com/office/powerpoint/2010/main" val="197998196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FF0000"/>
                </a:solidFill>
                <a:latin typeface="+mn-lt"/>
              </a:rPr>
              <a:t>Focus for next part of course.</a:t>
            </a:r>
            <a:endParaRPr lang="en-US" sz="2000" dirty="0" smtClean="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67000" y="33381"/>
            <a:ext cx="6150027" cy="4476750"/>
          </a:xfrm>
          <a:prstGeom prst="rect">
            <a:avLst/>
          </a:prstGeom>
        </p:spPr>
      </p:pic>
      <p:sp>
        <p:nvSpPr>
          <p:cNvPr id="6" name="TextBox 5"/>
          <p:cNvSpPr txBox="1"/>
          <p:nvPr/>
        </p:nvSpPr>
        <p:spPr>
          <a:xfrm>
            <a:off x="381000" y="819150"/>
            <a:ext cx="1404744" cy="923330"/>
          </a:xfrm>
          <a:prstGeom prst="rect">
            <a:avLst/>
          </a:prstGeom>
          <a:noFill/>
        </p:spPr>
        <p:txBody>
          <a:bodyPr wrap="none" rtlCol="0">
            <a:spAutoFit/>
          </a:bodyPr>
          <a:lstStyle/>
          <a:p>
            <a:r>
              <a:rPr lang="en-US" dirty="0" smtClean="0"/>
              <a:t>Index</a:t>
            </a:r>
          </a:p>
          <a:p>
            <a:r>
              <a:rPr lang="en-US" dirty="0" smtClean="0"/>
              <a:t>Key</a:t>
            </a:r>
          </a:p>
          <a:p>
            <a:r>
              <a:rPr lang="en-US" dirty="0" smtClean="0"/>
              <a:t>Compression</a:t>
            </a:r>
            <a:endParaRPr lang="en-US" dirty="0"/>
          </a:p>
        </p:txBody>
      </p:sp>
    </p:spTree>
    <p:extLst>
      <p:ext uri="{BB962C8B-B14F-4D97-AF65-F5344CB8AC3E}">
        <p14:creationId xmlns:p14="http://schemas.microsoft.com/office/powerpoint/2010/main" val="62947591"/>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1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Rectangle 4"/>
          <p:cNvSpPr>
            <a:spLocks noGrp="1" noChangeArrowheads="1"/>
          </p:cNvSpPr>
          <p:nvPr>
            <p:ph type="title"/>
          </p:nvPr>
        </p:nvSpPr>
        <p:spPr>
          <a:noFill/>
          <a:ln/>
        </p:spPr>
        <p:txBody>
          <a:bodyPr/>
          <a:lstStyle/>
          <a:p>
            <a:r>
              <a:rPr lang="en-US" altLang="en-US" dirty="0"/>
              <a:t>Static </a:t>
            </a:r>
            <a:r>
              <a:rPr lang="en-US" altLang="en-US" dirty="0" smtClean="0"/>
              <a:t>Hashing</a:t>
            </a:r>
            <a:endParaRPr lang="en-US" altLang="en-US" dirty="0"/>
          </a:p>
        </p:txBody>
      </p:sp>
      <p:sp>
        <p:nvSpPr>
          <p:cNvPr id="9221" name="Rectangle 5"/>
          <p:cNvSpPr>
            <a:spLocks noGrp="1" noChangeArrowheads="1"/>
          </p:cNvSpPr>
          <p:nvPr>
            <p:ph type="body" idx="1"/>
          </p:nvPr>
        </p:nvSpPr>
        <p:spPr>
          <a:xfrm>
            <a:off x="1428750" y="1257300"/>
            <a:ext cx="6400800" cy="3057525"/>
          </a:xfrm>
          <a:noFill/>
          <a:ln/>
        </p:spPr>
        <p:txBody>
          <a:bodyPr/>
          <a:lstStyle/>
          <a:p>
            <a:r>
              <a:rPr lang="en-US" altLang="en-US"/>
              <a:t>Buckets contain </a:t>
            </a:r>
            <a:r>
              <a:rPr lang="en-US" altLang="en-US" i="1"/>
              <a:t>data entries</a:t>
            </a:r>
            <a:r>
              <a:rPr lang="en-US" altLang="en-US"/>
              <a:t>.</a:t>
            </a:r>
          </a:p>
          <a:p>
            <a:r>
              <a:rPr lang="en-US" altLang="en-US"/>
              <a:t>Hash fn works on </a:t>
            </a:r>
            <a:r>
              <a:rPr lang="en-US" altLang="en-US" i="1"/>
              <a:t>search key </a:t>
            </a:r>
            <a:r>
              <a:rPr lang="en-US" altLang="en-US"/>
              <a:t>field of record </a:t>
            </a:r>
            <a:r>
              <a:rPr lang="en-US" altLang="en-US" i="1"/>
              <a:t>r.  </a:t>
            </a:r>
            <a:r>
              <a:rPr lang="en-US" altLang="en-US"/>
              <a:t>Must distribute values over range 0 ... M-1.</a:t>
            </a:r>
          </a:p>
          <a:p>
            <a:pPr lvl="1">
              <a:buSzPct val="75000"/>
            </a:pPr>
            <a:r>
              <a:rPr lang="en-US" altLang="en-US" b="1"/>
              <a:t>h</a:t>
            </a:r>
            <a:r>
              <a:rPr lang="en-US" altLang="en-US"/>
              <a:t>(</a:t>
            </a:r>
            <a:r>
              <a:rPr lang="en-US" altLang="en-US" i="1"/>
              <a:t>key</a:t>
            </a:r>
            <a:r>
              <a:rPr lang="en-US" altLang="en-US"/>
              <a:t>) = (a * </a:t>
            </a:r>
            <a:r>
              <a:rPr lang="en-US" altLang="en-US" i="1"/>
              <a:t>key</a:t>
            </a:r>
            <a:r>
              <a:rPr lang="en-US" altLang="en-US"/>
              <a:t> + b) usually works well.</a:t>
            </a:r>
          </a:p>
          <a:p>
            <a:pPr lvl="1">
              <a:buSzPct val="75000"/>
            </a:pPr>
            <a:r>
              <a:rPr lang="en-US" altLang="en-US"/>
              <a:t>a and b are constants;  lots known about how to tune </a:t>
            </a:r>
            <a:r>
              <a:rPr lang="en-US" altLang="en-US" b="1"/>
              <a:t>h</a:t>
            </a:r>
            <a:r>
              <a:rPr lang="en-US" altLang="en-US"/>
              <a:t>.</a:t>
            </a:r>
          </a:p>
          <a:p>
            <a:r>
              <a:rPr lang="en-US" altLang="en-US">
                <a:solidFill>
                  <a:schemeClr val="accent2"/>
                </a:solidFill>
              </a:rPr>
              <a:t>Long overflow chains </a:t>
            </a:r>
            <a:r>
              <a:rPr lang="en-US" altLang="en-US"/>
              <a:t>can develop and degrade performance.  </a:t>
            </a:r>
          </a:p>
          <a:p>
            <a:pPr lvl="1">
              <a:buSzPct val="75000"/>
            </a:pPr>
            <a:r>
              <a:rPr lang="en-US" altLang="en-US" i="1">
                <a:solidFill>
                  <a:schemeClr val="accent2"/>
                </a:solidFill>
              </a:rPr>
              <a:t>Extendible</a:t>
            </a:r>
            <a:r>
              <a:rPr lang="en-US" altLang="en-US"/>
              <a:t> and </a:t>
            </a:r>
            <a:r>
              <a:rPr lang="en-US" altLang="en-US" i="1">
                <a:solidFill>
                  <a:schemeClr val="accent2"/>
                </a:solidFill>
              </a:rPr>
              <a:t>Linear</a:t>
            </a:r>
            <a:r>
              <a:rPr lang="en-US" altLang="en-US">
                <a:solidFill>
                  <a:schemeClr val="accent2"/>
                </a:solidFill>
              </a:rPr>
              <a:t> </a:t>
            </a:r>
            <a:r>
              <a:rPr lang="en-US" altLang="en-US" i="1">
                <a:solidFill>
                  <a:schemeClr val="accent2"/>
                </a:solidFill>
              </a:rPr>
              <a:t>Hashing</a:t>
            </a:r>
            <a:r>
              <a:rPr lang="en-US" altLang="en-US"/>
              <a:t>: Dynamic techniques to fix this problem.</a:t>
            </a:r>
          </a:p>
        </p:txBody>
      </p:sp>
    </p:spTree>
    <p:extLst>
      <p:ext uri="{BB962C8B-B14F-4D97-AF65-F5344CB8AC3E}">
        <p14:creationId xmlns:p14="http://schemas.microsoft.com/office/powerpoint/2010/main" val="1638011868"/>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
            <a:ext cx="8239126" cy="387798"/>
          </a:xfrm>
        </p:spPr>
        <p:txBody>
          <a:bodyPr/>
          <a:lstStyle/>
          <a:p>
            <a:pPr algn="l"/>
            <a:r>
              <a:rPr lang="en-US" dirty="0" smtClean="0">
                <a:solidFill>
                  <a:schemeClr val="bg1"/>
                </a:solidFill>
              </a:rPr>
              <a:t>Hash Index </a:t>
            </a:r>
            <a:r>
              <a:rPr lang="mr-IN" dirty="0" smtClean="0">
                <a:solidFill>
                  <a:schemeClr val="bg1"/>
                </a:solidFill>
              </a:rPr>
              <a:t>–</a:t>
            </a:r>
            <a:r>
              <a:rPr lang="en-US" dirty="0" smtClean="0">
                <a:solidFill>
                  <a:schemeClr val="bg1"/>
                </a:solidFill>
              </a:rPr>
              <a:t> Basic Data Structure</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492402" y="776896"/>
            <a:ext cx="7249060" cy="3724550"/>
          </a:xfrm>
          <a:prstGeom prst="rect">
            <a:avLst/>
          </a:prstGeom>
        </p:spPr>
      </p:pic>
    </p:spTree>
    <p:extLst>
      <p:ext uri="{BB962C8B-B14F-4D97-AF65-F5344CB8AC3E}">
        <p14:creationId xmlns:p14="http://schemas.microsoft.com/office/powerpoint/2010/main" val="183135517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52" y="11537"/>
            <a:ext cx="8279946" cy="387798"/>
          </a:xfrm>
        </p:spPr>
        <p:txBody>
          <a:bodyPr/>
          <a:lstStyle/>
          <a:p>
            <a:pPr algn="l"/>
            <a:r>
              <a:rPr lang="en-US" dirty="0" smtClean="0">
                <a:solidFill>
                  <a:schemeClr val="bg1"/>
                </a:solidFill>
              </a:rPr>
              <a:t>Database Hash Index</a:t>
            </a:r>
            <a:endParaRPr lang="en-US" dirty="0">
              <a:solidFill>
                <a:schemeClr val="bg1"/>
              </a:solidFill>
            </a:endParaRPr>
          </a:p>
        </p:txBody>
      </p:sp>
      <p:sp>
        <p:nvSpPr>
          <p:cNvPr id="37" name="Content Placeholder 36"/>
          <p:cNvSpPr>
            <a:spLocks noGrp="1"/>
          </p:cNvSpPr>
          <p:nvPr>
            <p:ph sz="half" idx="1"/>
          </p:nvPr>
        </p:nvSpPr>
        <p:spPr>
          <a:xfrm>
            <a:off x="5235658" y="514349"/>
            <a:ext cx="3407873" cy="2887657"/>
          </a:xfrm>
        </p:spPr>
        <p:txBody>
          <a:bodyPr>
            <a:normAutofit/>
          </a:bodyPr>
          <a:lstStyle/>
          <a:p>
            <a:r>
              <a:rPr lang="en-US" sz="1600" dirty="0" smtClean="0"/>
              <a:t>Index blocks are disk blocks,</a:t>
            </a:r>
            <a:br>
              <a:rPr lang="en-US" sz="1600" dirty="0" smtClean="0"/>
            </a:br>
            <a:r>
              <a:rPr lang="en-US" sz="1600" dirty="0" smtClean="0"/>
              <a:t>just like data blocks.</a:t>
            </a:r>
          </a:p>
          <a:p>
            <a:r>
              <a:rPr lang="en-US" sz="1600" dirty="0" smtClean="0"/>
              <a:t>The format is</a:t>
            </a:r>
          </a:p>
          <a:p>
            <a:pPr lvl="1"/>
            <a:r>
              <a:rPr lang="en-US" sz="1400" dirty="0" smtClean="0"/>
              <a:t>Key value</a:t>
            </a:r>
          </a:p>
          <a:p>
            <a:pPr lvl="1"/>
            <a:r>
              <a:rPr lang="en-US" sz="1400" dirty="0" smtClean="0"/>
              <a:t>Data value</a:t>
            </a:r>
          </a:p>
          <a:p>
            <a:r>
              <a:rPr lang="en-US" sz="1600" dirty="0" smtClean="0"/>
              <a:t>The data value may be</a:t>
            </a:r>
          </a:p>
          <a:p>
            <a:pPr lvl="1"/>
            <a:r>
              <a:rPr lang="en-US" sz="1400" dirty="0" smtClean="0"/>
              <a:t>The actual record, or</a:t>
            </a:r>
          </a:p>
          <a:p>
            <a:pPr lvl="1"/>
            <a:r>
              <a:rPr lang="en-US" sz="1400" dirty="0" smtClean="0"/>
              <a:t>The logical address for the</a:t>
            </a:r>
            <a:br>
              <a:rPr lang="en-US" sz="1400" dirty="0" smtClean="0"/>
            </a:br>
            <a:r>
              <a:rPr lang="en-US" sz="1400" dirty="0" smtClean="0"/>
              <a:t>data block and record ID holding the tuple.</a:t>
            </a:r>
          </a:p>
          <a:p>
            <a:pPr lvl="1"/>
            <a:endParaRPr lang="en-US" sz="1400" dirty="0"/>
          </a:p>
        </p:txBody>
      </p:sp>
      <p:pic>
        <p:nvPicPr>
          <p:cNvPr id="7" name="Picture 6"/>
          <p:cNvPicPr>
            <a:picLocks noChangeAspect="1"/>
          </p:cNvPicPr>
          <p:nvPr/>
        </p:nvPicPr>
        <p:blipFill>
          <a:blip r:embed="rId2"/>
          <a:stretch>
            <a:fillRect/>
          </a:stretch>
        </p:blipFill>
        <p:spPr>
          <a:xfrm>
            <a:off x="3639171" y="2267109"/>
            <a:ext cx="1196498" cy="646109"/>
          </a:xfrm>
          <a:prstGeom prst="rect">
            <a:avLst/>
          </a:prstGeom>
        </p:spPr>
      </p:pic>
      <p:pic>
        <p:nvPicPr>
          <p:cNvPr id="8" name="Picture 7"/>
          <p:cNvPicPr>
            <a:picLocks noChangeAspect="1"/>
          </p:cNvPicPr>
          <p:nvPr/>
        </p:nvPicPr>
        <p:blipFill>
          <a:blip r:embed="rId3"/>
          <a:stretch>
            <a:fillRect/>
          </a:stretch>
        </p:blipFill>
        <p:spPr>
          <a:xfrm>
            <a:off x="3639171" y="642747"/>
            <a:ext cx="1196498" cy="646109"/>
          </a:xfrm>
          <a:prstGeom prst="rect">
            <a:avLst/>
          </a:prstGeom>
        </p:spPr>
      </p:pic>
      <p:pic>
        <p:nvPicPr>
          <p:cNvPr id="9" name="Picture 8"/>
          <p:cNvPicPr>
            <a:picLocks noChangeAspect="1"/>
          </p:cNvPicPr>
          <p:nvPr/>
        </p:nvPicPr>
        <p:blipFill>
          <a:blip r:embed="rId4"/>
          <a:stretch>
            <a:fillRect/>
          </a:stretch>
        </p:blipFill>
        <p:spPr>
          <a:xfrm>
            <a:off x="3639171" y="1454928"/>
            <a:ext cx="1196498" cy="646109"/>
          </a:xfrm>
          <a:prstGeom prst="rect">
            <a:avLst/>
          </a:prstGeom>
        </p:spPr>
      </p:pic>
      <p:pic>
        <p:nvPicPr>
          <p:cNvPr id="10" name="Picture 9"/>
          <p:cNvPicPr>
            <a:picLocks noChangeAspect="1"/>
          </p:cNvPicPr>
          <p:nvPr/>
        </p:nvPicPr>
        <p:blipFill>
          <a:blip r:embed="rId5"/>
          <a:stretch>
            <a:fillRect/>
          </a:stretch>
        </p:blipFill>
        <p:spPr>
          <a:xfrm>
            <a:off x="3639171" y="3079290"/>
            <a:ext cx="1196498" cy="646109"/>
          </a:xfrm>
          <a:prstGeom prst="rect">
            <a:avLst/>
          </a:prstGeom>
        </p:spPr>
      </p:pic>
      <p:pic>
        <p:nvPicPr>
          <p:cNvPr id="12" name="Picture 11"/>
          <p:cNvPicPr>
            <a:picLocks noChangeAspect="1"/>
          </p:cNvPicPr>
          <p:nvPr/>
        </p:nvPicPr>
        <p:blipFill>
          <a:blip r:embed="rId6"/>
          <a:stretch>
            <a:fillRect/>
          </a:stretch>
        </p:blipFill>
        <p:spPr>
          <a:xfrm>
            <a:off x="3639171" y="3891469"/>
            <a:ext cx="1196498" cy="646109"/>
          </a:xfrm>
          <a:prstGeom prst="rect">
            <a:avLst/>
          </a:prstGeom>
        </p:spPr>
      </p:pic>
      <p:pic>
        <p:nvPicPr>
          <p:cNvPr id="13" name="Picture 12"/>
          <p:cNvPicPr>
            <a:picLocks noChangeAspect="1"/>
          </p:cNvPicPr>
          <p:nvPr/>
        </p:nvPicPr>
        <p:blipFill>
          <a:blip r:embed="rId7"/>
          <a:stretch>
            <a:fillRect/>
          </a:stretch>
        </p:blipFill>
        <p:spPr>
          <a:xfrm>
            <a:off x="5660078" y="3684200"/>
            <a:ext cx="1196498" cy="646109"/>
          </a:xfrm>
          <a:prstGeom prst="rect">
            <a:avLst/>
          </a:prstGeom>
        </p:spPr>
      </p:pic>
      <p:sp>
        <p:nvSpPr>
          <p:cNvPr id="14" name="Rounded Rectangle 13"/>
          <p:cNvSpPr/>
          <p:nvPr/>
        </p:nvSpPr>
        <p:spPr>
          <a:xfrm>
            <a:off x="1227197" y="2266950"/>
            <a:ext cx="1306286" cy="646268"/>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050" smtClean="0">
                <a:solidFill>
                  <a:schemeClr val="bg1"/>
                </a:solidFill>
                <a:latin typeface="+mn-lt"/>
              </a:rPr>
              <a:t>H(x) = x MOD 5</a:t>
            </a:r>
            <a:endParaRPr lang="en-US" sz="1050" dirty="0" smtClean="0">
              <a:solidFill>
                <a:schemeClr val="bg1"/>
              </a:solidFill>
              <a:latin typeface="+mn-lt"/>
            </a:endParaRPr>
          </a:p>
        </p:txBody>
      </p:sp>
      <p:sp>
        <p:nvSpPr>
          <p:cNvPr id="15" name="TextBox 14"/>
          <p:cNvSpPr txBox="1"/>
          <p:nvPr/>
        </p:nvSpPr>
        <p:spPr>
          <a:xfrm>
            <a:off x="121509" y="245601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smtClean="0">
                <a:latin typeface="+mn-lt"/>
              </a:rPr>
              <a:t>Key = X</a:t>
            </a:r>
            <a:endParaRPr lang="en-US" sz="1200" dirty="0" err="1" smtClean="0">
              <a:latin typeface="+mn-lt"/>
            </a:endParaRPr>
          </a:p>
        </p:txBody>
      </p:sp>
      <p:sp>
        <p:nvSpPr>
          <p:cNvPr id="16" name="TextBox 15"/>
          <p:cNvSpPr txBox="1"/>
          <p:nvPr/>
        </p:nvSpPr>
        <p:spPr>
          <a:xfrm>
            <a:off x="3009568" y="642747"/>
            <a:ext cx="627095" cy="244682"/>
          </a:xfrm>
          <a:prstGeom prst="rect">
            <a:avLst/>
          </a:prstGeom>
          <a:noFill/>
        </p:spPr>
        <p:txBody>
          <a:bodyPr wrap="none" rtlCol="0">
            <a:spAutoFit/>
          </a:bodyPr>
          <a:lstStyle/>
          <a:p>
            <a:pPr>
              <a:lnSpc>
                <a:spcPct val="90000"/>
              </a:lnSpc>
              <a:spcBef>
                <a:spcPts val="600"/>
              </a:spcBef>
              <a:spcAft>
                <a:spcPts val="0"/>
              </a:spcAft>
              <a:buClr>
                <a:schemeClr val="bg1"/>
              </a:buClr>
            </a:pPr>
            <a:r>
              <a:rPr lang="en-US" sz="1050" smtClean="0">
                <a:latin typeface="+mn-lt"/>
              </a:rPr>
              <a:t>Block 0</a:t>
            </a:r>
            <a:endParaRPr lang="en-US" sz="1050" dirty="0" err="1" smtClean="0">
              <a:latin typeface="+mn-lt"/>
            </a:endParaRPr>
          </a:p>
        </p:txBody>
      </p:sp>
      <p:sp>
        <p:nvSpPr>
          <p:cNvPr id="17" name="TextBox 16"/>
          <p:cNvSpPr txBox="1"/>
          <p:nvPr/>
        </p:nvSpPr>
        <p:spPr>
          <a:xfrm>
            <a:off x="3009568" y="1450264"/>
            <a:ext cx="606256" cy="237757"/>
          </a:xfrm>
          <a:prstGeom prst="rect">
            <a:avLst/>
          </a:prstGeom>
          <a:noFill/>
        </p:spPr>
        <p:txBody>
          <a:bodyPr wrap="none" rtlCol="0">
            <a:spAutoFit/>
          </a:bodyPr>
          <a:lstStyle/>
          <a:p>
            <a:pPr>
              <a:lnSpc>
                <a:spcPct val="90000"/>
              </a:lnSpc>
              <a:spcBef>
                <a:spcPts val="600"/>
              </a:spcBef>
              <a:spcAft>
                <a:spcPts val="0"/>
              </a:spcAft>
              <a:buClr>
                <a:schemeClr val="bg1"/>
              </a:buClr>
            </a:pPr>
            <a:r>
              <a:rPr lang="en-US" sz="1050" dirty="0" smtClean="0">
                <a:latin typeface="+mn-lt"/>
              </a:rPr>
              <a:t>Block 1</a:t>
            </a:r>
          </a:p>
        </p:txBody>
      </p:sp>
      <p:sp>
        <p:nvSpPr>
          <p:cNvPr id="18" name="TextBox 17"/>
          <p:cNvSpPr txBox="1"/>
          <p:nvPr/>
        </p:nvSpPr>
        <p:spPr>
          <a:xfrm>
            <a:off x="3009568" y="2250856"/>
            <a:ext cx="606256" cy="237757"/>
          </a:xfrm>
          <a:prstGeom prst="rect">
            <a:avLst/>
          </a:prstGeom>
          <a:noFill/>
        </p:spPr>
        <p:txBody>
          <a:bodyPr wrap="none" rtlCol="0">
            <a:spAutoFit/>
          </a:bodyPr>
          <a:lstStyle/>
          <a:p>
            <a:pPr>
              <a:lnSpc>
                <a:spcPct val="90000"/>
              </a:lnSpc>
              <a:spcBef>
                <a:spcPts val="600"/>
              </a:spcBef>
              <a:spcAft>
                <a:spcPts val="0"/>
              </a:spcAft>
              <a:buClr>
                <a:schemeClr val="bg1"/>
              </a:buClr>
            </a:pPr>
            <a:r>
              <a:rPr lang="en-US" sz="1050" dirty="0" smtClean="0">
                <a:latin typeface="+mn-lt"/>
              </a:rPr>
              <a:t>Block 2</a:t>
            </a:r>
          </a:p>
        </p:txBody>
      </p:sp>
      <p:sp>
        <p:nvSpPr>
          <p:cNvPr id="19" name="TextBox 18"/>
          <p:cNvSpPr txBox="1"/>
          <p:nvPr/>
        </p:nvSpPr>
        <p:spPr>
          <a:xfrm>
            <a:off x="3009568" y="3034484"/>
            <a:ext cx="606256" cy="237757"/>
          </a:xfrm>
          <a:prstGeom prst="rect">
            <a:avLst/>
          </a:prstGeom>
          <a:noFill/>
        </p:spPr>
        <p:txBody>
          <a:bodyPr wrap="none" rtlCol="0">
            <a:spAutoFit/>
          </a:bodyPr>
          <a:lstStyle/>
          <a:p>
            <a:pPr>
              <a:lnSpc>
                <a:spcPct val="90000"/>
              </a:lnSpc>
              <a:spcBef>
                <a:spcPts val="600"/>
              </a:spcBef>
              <a:spcAft>
                <a:spcPts val="0"/>
              </a:spcAft>
              <a:buClr>
                <a:schemeClr val="bg1"/>
              </a:buClr>
            </a:pPr>
            <a:r>
              <a:rPr lang="en-US" sz="1050" dirty="0" smtClean="0">
                <a:latin typeface="+mn-lt"/>
              </a:rPr>
              <a:t>Block 3</a:t>
            </a:r>
          </a:p>
        </p:txBody>
      </p:sp>
      <p:sp>
        <p:nvSpPr>
          <p:cNvPr id="20" name="TextBox 19"/>
          <p:cNvSpPr txBox="1"/>
          <p:nvPr/>
        </p:nvSpPr>
        <p:spPr>
          <a:xfrm>
            <a:off x="3009568" y="3891469"/>
            <a:ext cx="606256" cy="237757"/>
          </a:xfrm>
          <a:prstGeom prst="rect">
            <a:avLst/>
          </a:prstGeom>
          <a:noFill/>
        </p:spPr>
        <p:txBody>
          <a:bodyPr wrap="none" rtlCol="0">
            <a:spAutoFit/>
          </a:bodyPr>
          <a:lstStyle/>
          <a:p>
            <a:pPr>
              <a:lnSpc>
                <a:spcPct val="90000"/>
              </a:lnSpc>
              <a:spcBef>
                <a:spcPts val="600"/>
              </a:spcBef>
              <a:spcAft>
                <a:spcPts val="0"/>
              </a:spcAft>
              <a:buClr>
                <a:schemeClr val="bg1"/>
              </a:buClr>
            </a:pPr>
            <a:r>
              <a:rPr lang="en-US" sz="1050" dirty="0" smtClean="0">
                <a:latin typeface="+mn-lt"/>
              </a:rPr>
              <a:t>Block 4</a:t>
            </a:r>
          </a:p>
        </p:txBody>
      </p:sp>
      <p:cxnSp>
        <p:nvCxnSpPr>
          <p:cNvPr id="22" name="Straight Arrow Connector 21"/>
          <p:cNvCxnSpPr>
            <a:endCxn id="14" idx="1"/>
          </p:cNvCxnSpPr>
          <p:nvPr/>
        </p:nvCxnSpPr>
        <p:spPr>
          <a:xfrm>
            <a:off x="772156" y="2590084"/>
            <a:ext cx="455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4" idx="3"/>
            <a:endCxn id="8" idx="1"/>
          </p:cNvCxnSpPr>
          <p:nvPr/>
        </p:nvCxnSpPr>
        <p:spPr>
          <a:xfrm flipV="1">
            <a:off x="2533483" y="965802"/>
            <a:ext cx="1105688" cy="1624282"/>
          </a:xfrm>
          <a:prstGeom prst="bentConnector3">
            <a:avLst>
              <a:gd name="adj1" fmla="val 273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9" idx="1"/>
          </p:cNvCxnSpPr>
          <p:nvPr/>
        </p:nvCxnSpPr>
        <p:spPr>
          <a:xfrm>
            <a:off x="2835490" y="1777982"/>
            <a:ext cx="8036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7" idx="1"/>
          </p:cNvCxnSpPr>
          <p:nvPr/>
        </p:nvCxnSpPr>
        <p:spPr>
          <a:xfrm>
            <a:off x="2819441" y="2590084"/>
            <a:ext cx="819730" cy="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4" idx="3"/>
            <a:endCxn id="12" idx="1"/>
          </p:cNvCxnSpPr>
          <p:nvPr/>
        </p:nvCxnSpPr>
        <p:spPr>
          <a:xfrm>
            <a:off x="2533483" y="2590084"/>
            <a:ext cx="1105688" cy="1624440"/>
          </a:xfrm>
          <a:prstGeom prst="bentConnector3">
            <a:avLst>
              <a:gd name="adj1" fmla="val 28044"/>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660078" y="4367644"/>
            <a:ext cx="1279517" cy="237757"/>
          </a:xfrm>
          <a:prstGeom prst="rect">
            <a:avLst/>
          </a:prstGeom>
          <a:noFill/>
        </p:spPr>
        <p:txBody>
          <a:bodyPr wrap="none" rtlCol="0">
            <a:spAutoFit/>
          </a:bodyPr>
          <a:lstStyle/>
          <a:p>
            <a:pPr>
              <a:lnSpc>
                <a:spcPct val="90000"/>
              </a:lnSpc>
              <a:spcBef>
                <a:spcPts val="600"/>
              </a:spcBef>
              <a:spcAft>
                <a:spcPts val="0"/>
              </a:spcAft>
              <a:buClr>
                <a:schemeClr val="bg1"/>
              </a:buClr>
            </a:pPr>
            <a:r>
              <a:rPr lang="en-US" sz="1050" dirty="0" smtClean="0">
                <a:latin typeface="+mn-lt"/>
              </a:rPr>
              <a:t>Block 2 -- Overflow</a:t>
            </a:r>
          </a:p>
        </p:txBody>
      </p:sp>
      <p:cxnSp>
        <p:nvCxnSpPr>
          <p:cNvPr id="34" name="Straight Arrow Connector 33"/>
          <p:cNvCxnSpPr/>
          <p:nvPr/>
        </p:nvCxnSpPr>
        <p:spPr>
          <a:xfrm>
            <a:off x="4545467" y="3032579"/>
            <a:ext cx="1114611" cy="770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76380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6603"/>
            <a:ext cx="8279946" cy="387798"/>
          </a:xfrm>
        </p:spPr>
        <p:txBody>
          <a:bodyPr/>
          <a:lstStyle/>
          <a:p>
            <a:pPr algn="l"/>
            <a:r>
              <a:rPr lang="en-US" dirty="0" smtClean="0">
                <a:solidFill>
                  <a:schemeClr val="bg1"/>
                </a:solidFill>
              </a:rPr>
              <a:t>Some Comparisons</a:t>
            </a:r>
            <a:endParaRPr lang="en-US" dirty="0">
              <a:solidFill>
                <a:schemeClr val="bg1"/>
              </a:solidFill>
            </a:endParaRPr>
          </a:p>
        </p:txBody>
      </p:sp>
      <p:sp>
        <p:nvSpPr>
          <p:cNvPr id="4" name="Content Placeholder 3"/>
          <p:cNvSpPr>
            <a:spLocks noGrp="1"/>
          </p:cNvSpPr>
          <p:nvPr>
            <p:ph sz="half" idx="1"/>
          </p:nvPr>
        </p:nvSpPr>
        <p:spPr/>
        <p:txBody>
          <a:bodyPr/>
          <a:lstStyle/>
          <a:p>
            <a:r>
              <a:rPr lang="en-US" dirty="0" smtClean="0"/>
              <a:t>B-Tree supports</a:t>
            </a:r>
          </a:p>
          <a:p>
            <a:pPr lvl="1"/>
            <a:r>
              <a:rPr lang="en-US" dirty="0" smtClean="0"/>
              <a:t>WHERE operators =, &gt;, &gt;=, &lt;, &lt;=, BETWEEN and LIKE (for operands).</a:t>
            </a:r>
          </a:p>
          <a:p>
            <a:pPr lvl="1"/>
            <a:r>
              <a:rPr lang="en-US" dirty="0" smtClean="0"/>
              <a:t>MIN(), MAX()</a:t>
            </a:r>
          </a:p>
          <a:p>
            <a:pPr lvl="1"/>
            <a:r>
              <a:rPr lang="en-US" dirty="0" smtClean="0"/>
              <a:t>ORDER BY</a:t>
            </a:r>
          </a:p>
          <a:p>
            <a:pPr lvl="1"/>
            <a:r>
              <a:rPr lang="en-US" dirty="0" smtClean="0"/>
              <a:t>WHERE clauses with partial keys and AND. A key on (c1, c2, c2) is actually a set of indexes of the form (c1), (c1,c2) and (c1,c2,c3).</a:t>
            </a:r>
          </a:p>
          <a:p>
            <a:pPr lvl="1"/>
            <a:r>
              <a:rPr lang="en-US" dirty="0" smtClean="0"/>
              <a:t>Estimates of the number of records in a range (for query optimization).</a:t>
            </a:r>
          </a:p>
          <a:p>
            <a:r>
              <a:rPr lang="en-US" dirty="0" smtClean="0"/>
              <a:t>Hash Index</a:t>
            </a:r>
          </a:p>
          <a:p>
            <a:pPr lvl="1"/>
            <a:r>
              <a:rPr lang="en-US" dirty="0" smtClean="0"/>
              <a:t>Extremely fast for the (key, value) data model.</a:t>
            </a:r>
          </a:p>
          <a:p>
            <a:pPr lvl="1"/>
            <a:r>
              <a:rPr lang="en-US" dirty="0" smtClean="0"/>
              <a:t>Only for operators =, NOT =</a:t>
            </a:r>
          </a:p>
          <a:p>
            <a:pPr lvl="1"/>
            <a:r>
              <a:rPr lang="en-US" dirty="0" smtClean="0"/>
              <a:t>Does not support partial keys.</a:t>
            </a:r>
            <a:endParaRPr lang="en-US" dirty="0"/>
          </a:p>
        </p:txBody>
      </p:sp>
    </p:spTree>
    <p:extLst>
      <p:ext uri="{BB962C8B-B14F-4D97-AF65-F5344CB8AC3E}">
        <p14:creationId xmlns:p14="http://schemas.microsoft.com/office/powerpoint/2010/main" val="436905736"/>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6603"/>
            <a:ext cx="8279946" cy="387798"/>
          </a:xfrm>
        </p:spPr>
        <p:txBody>
          <a:bodyPr/>
          <a:lstStyle/>
          <a:p>
            <a:pPr algn="l"/>
            <a:r>
              <a:rPr lang="en-US" dirty="0" smtClean="0">
                <a:solidFill>
                  <a:schemeClr val="bg1"/>
                </a:solidFill>
              </a:rPr>
              <a:t>Some Simulators</a:t>
            </a:r>
            <a:endParaRPr lang="en-US" dirty="0">
              <a:solidFill>
                <a:schemeClr val="bg1"/>
              </a:solidFill>
            </a:endParaRPr>
          </a:p>
        </p:txBody>
      </p:sp>
      <p:sp>
        <p:nvSpPr>
          <p:cNvPr id="4" name="Content Placeholder 3"/>
          <p:cNvSpPr>
            <a:spLocks noGrp="1"/>
          </p:cNvSpPr>
          <p:nvPr>
            <p:ph sz="half" idx="1"/>
          </p:nvPr>
        </p:nvSpPr>
        <p:spPr>
          <a:xfrm>
            <a:off x="228600" y="590550"/>
            <a:ext cx="8267140" cy="304800"/>
          </a:xfrm>
        </p:spPr>
        <p:txBody>
          <a:bodyPr/>
          <a:lstStyle/>
          <a:p>
            <a:r>
              <a:rPr lang="en-US" dirty="0"/>
              <a:t>https://</a:t>
            </a:r>
            <a:r>
              <a:rPr lang="en-US" dirty="0" err="1"/>
              <a:t>www.cs.usfca.edu</a:t>
            </a:r>
            <a:r>
              <a:rPr lang="en-US" dirty="0"/>
              <a:t>/~</a:t>
            </a:r>
            <a:r>
              <a:rPr lang="en-US" dirty="0" err="1"/>
              <a:t>galles</a:t>
            </a:r>
            <a:r>
              <a:rPr lang="en-US" dirty="0"/>
              <a:t>/visualization/</a:t>
            </a:r>
            <a:r>
              <a:rPr lang="en-US" dirty="0" err="1"/>
              <a:t>BPlusTree.html</a:t>
            </a:r>
            <a:endParaRPr lang="en-US" dirty="0"/>
          </a:p>
        </p:txBody>
      </p:sp>
      <p:pic>
        <p:nvPicPr>
          <p:cNvPr id="5" name="Picture 4"/>
          <p:cNvPicPr>
            <a:picLocks noChangeAspect="1"/>
          </p:cNvPicPr>
          <p:nvPr/>
        </p:nvPicPr>
        <p:blipFill>
          <a:blip r:embed="rId2"/>
          <a:stretch>
            <a:fillRect/>
          </a:stretch>
        </p:blipFill>
        <p:spPr>
          <a:xfrm>
            <a:off x="304800" y="886280"/>
            <a:ext cx="8435007" cy="3660475"/>
          </a:xfrm>
          <a:prstGeom prst="rect">
            <a:avLst/>
          </a:prstGeom>
        </p:spPr>
      </p:pic>
    </p:spTree>
    <p:extLst>
      <p:ext uri="{BB962C8B-B14F-4D97-AF65-F5344CB8AC3E}">
        <p14:creationId xmlns:p14="http://schemas.microsoft.com/office/powerpoint/2010/main" val="287156790"/>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smtClean="0">
                <a:solidFill>
                  <a:schemeClr val="bg1"/>
                </a:solidFill>
              </a:rPr>
              <a:t>Some Simulators</a:t>
            </a:r>
            <a:endParaRPr lang="en-US" dirty="0">
              <a:solidFill>
                <a:schemeClr val="bg1"/>
              </a:solidFill>
            </a:endParaRPr>
          </a:p>
        </p:txBody>
      </p:sp>
      <p:sp>
        <p:nvSpPr>
          <p:cNvPr id="3" name="Content Placeholder 2"/>
          <p:cNvSpPr>
            <a:spLocks noGrp="1"/>
          </p:cNvSpPr>
          <p:nvPr>
            <p:ph sz="half" idx="1"/>
          </p:nvPr>
        </p:nvSpPr>
        <p:spPr>
          <a:xfrm>
            <a:off x="152400" y="4283803"/>
            <a:ext cx="8571940" cy="320050"/>
          </a:xfrm>
        </p:spPr>
        <p:txBody>
          <a:bodyPr>
            <a:normAutofit fontScale="55000" lnSpcReduction="20000"/>
          </a:bodyPr>
          <a:lstStyle/>
          <a:p>
            <a:pPr>
              <a:lnSpc>
                <a:spcPct val="120000"/>
              </a:lnSpc>
              <a:spcBef>
                <a:spcPts val="0"/>
              </a:spcBef>
            </a:pPr>
            <a:r>
              <a:rPr lang="en-US" dirty="0">
                <a:hlinkClick r:id="rId2"/>
              </a:rPr>
              <a:t>http://www.cse.unt.edu/~</a:t>
            </a:r>
            <a:r>
              <a:rPr lang="en-US" dirty="0" smtClean="0">
                <a:hlinkClick r:id="rId2"/>
              </a:rPr>
              <a:t>donr/courses/2050/HashSimulator/hashsim.cgi</a:t>
            </a:r>
            <a:endParaRPr lang="en-US" dirty="0" smtClean="0"/>
          </a:p>
          <a:p>
            <a:pPr>
              <a:lnSpc>
                <a:spcPct val="120000"/>
              </a:lnSpc>
              <a:spcBef>
                <a:spcPts val="0"/>
              </a:spcBef>
            </a:pPr>
            <a:r>
              <a:rPr lang="en-US" dirty="0"/>
              <a:t>http://</a:t>
            </a:r>
            <a:r>
              <a:rPr lang="en-US" dirty="0" err="1"/>
              <a:t>iswsa.acm.org</a:t>
            </a:r>
            <a:r>
              <a:rPr lang="en-US" dirty="0"/>
              <a:t>/</a:t>
            </a:r>
            <a:r>
              <a:rPr lang="en-US" dirty="0" err="1"/>
              <a:t>mphf</a:t>
            </a:r>
            <a:r>
              <a:rPr lang="en-US" dirty="0"/>
              <a:t>/</a:t>
            </a:r>
            <a:r>
              <a:rPr lang="en-US" dirty="0" err="1"/>
              <a:t>openDSAPerfectHashAnimation</a:t>
            </a:r>
            <a:r>
              <a:rPr lang="en-US" dirty="0"/>
              <a:t>/</a:t>
            </a:r>
            <a:r>
              <a:rPr lang="en-US" dirty="0" err="1"/>
              <a:t>perfectHashAV.html</a:t>
            </a:r>
            <a:endParaRPr lang="en-US" dirty="0"/>
          </a:p>
        </p:txBody>
      </p:sp>
      <p:pic>
        <p:nvPicPr>
          <p:cNvPr id="5" name="Picture 4"/>
          <p:cNvPicPr>
            <a:picLocks noChangeAspect="1"/>
          </p:cNvPicPr>
          <p:nvPr/>
        </p:nvPicPr>
        <p:blipFill>
          <a:blip r:embed="rId3"/>
          <a:stretch>
            <a:fillRect/>
          </a:stretch>
        </p:blipFill>
        <p:spPr>
          <a:xfrm>
            <a:off x="3657600" y="16603"/>
            <a:ext cx="5177536" cy="4267200"/>
          </a:xfrm>
          <a:prstGeom prst="rect">
            <a:avLst/>
          </a:prstGeom>
        </p:spPr>
      </p:pic>
    </p:spTree>
    <p:extLst>
      <p:ext uri="{BB962C8B-B14F-4D97-AF65-F5344CB8AC3E}">
        <p14:creationId xmlns:p14="http://schemas.microsoft.com/office/powerpoint/2010/main" val="1087779271"/>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Seeka</a:t>
            </a:r>
            <a:r>
              <a:rPr lang="en-US" dirty="0" smtClean="0"/>
              <a:t> TV Search</a:t>
            </a:r>
            <a:endParaRPr lang="en-US" dirty="0"/>
          </a:p>
        </p:txBody>
      </p:sp>
      <p:sp>
        <p:nvSpPr>
          <p:cNvPr id="3" name="Content Placeholder 2"/>
          <p:cNvSpPr>
            <a:spLocks noGrp="1"/>
          </p:cNvSpPr>
          <p:nvPr>
            <p:ph sz="half" idx="1"/>
          </p:nvPr>
        </p:nvSpPr>
        <p:spPr>
          <a:xfrm>
            <a:off x="120703" y="595269"/>
            <a:ext cx="8495740" cy="3895682"/>
          </a:xfrm>
        </p:spPr>
        <p:txBody>
          <a:bodyPr>
            <a:normAutofit/>
          </a:bodyPr>
          <a:lstStyle/>
          <a:p>
            <a:pPr>
              <a:spcBef>
                <a:spcPts val="0"/>
              </a:spcBef>
              <a:spcAft>
                <a:spcPts val="200"/>
              </a:spcAft>
            </a:pPr>
            <a:r>
              <a:rPr lang="en-US" sz="1400" dirty="0" err="1" smtClean="0"/>
              <a:t>Seeka</a:t>
            </a:r>
            <a:r>
              <a:rPr lang="en-US" sz="1400" dirty="0"/>
              <a:t> </a:t>
            </a:r>
            <a:r>
              <a:rPr lang="en-US" sz="1400" dirty="0" smtClean="0"/>
              <a:t>TV Demo</a:t>
            </a:r>
          </a:p>
          <a:p>
            <a:pPr>
              <a:spcBef>
                <a:spcPts val="0"/>
              </a:spcBef>
              <a:spcAft>
                <a:spcPts val="200"/>
              </a:spcAft>
            </a:pPr>
            <a:r>
              <a:rPr lang="en-US" sz="1400" dirty="0" smtClean="0"/>
              <a:t>Operational Data</a:t>
            </a:r>
          </a:p>
          <a:p>
            <a:pPr lvl="1">
              <a:spcBef>
                <a:spcPts val="0"/>
              </a:spcBef>
              <a:spcAft>
                <a:spcPts val="200"/>
              </a:spcAft>
            </a:pPr>
            <a:r>
              <a:rPr lang="en-US" sz="1200" dirty="0" smtClean="0"/>
              <a:t>Franchise</a:t>
            </a:r>
          </a:p>
          <a:p>
            <a:pPr lvl="1">
              <a:spcBef>
                <a:spcPts val="0"/>
              </a:spcBef>
              <a:spcAft>
                <a:spcPts val="200"/>
              </a:spcAft>
            </a:pPr>
            <a:r>
              <a:rPr lang="en-US" sz="1200" dirty="0" smtClean="0"/>
              <a:t>Series</a:t>
            </a:r>
          </a:p>
          <a:p>
            <a:pPr lvl="1">
              <a:spcBef>
                <a:spcPts val="0"/>
              </a:spcBef>
              <a:spcAft>
                <a:spcPts val="200"/>
              </a:spcAft>
            </a:pPr>
            <a:r>
              <a:rPr lang="en-US" sz="1200" dirty="0" smtClean="0"/>
              <a:t>Episode</a:t>
            </a:r>
          </a:p>
          <a:p>
            <a:pPr lvl="1">
              <a:spcBef>
                <a:spcPts val="0"/>
              </a:spcBef>
              <a:spcAft>
                <a:spcPts val="200"/>
              </a:spcAft>
            </a:pPr>
            <a:r>
              <a:rPr lang="en-US" sz="1200" dirty="0" err="1" smtClean="0"/>
              <a:t>Content_Instance</a:t>
            </a:r>
            <a:endParaRPr lang="en-US" sz="1200" dirty="0" smtClean="0"/>
          </a:p>
          <a:p>
            <a:pPr lvl="1">
              <a:spcBef>
                <a:spcPts val="0"/>
              </a:spcBef>
              <a:spcAft>
                <a:spcPts val="200"/>
              </a:spcAft>
            </a:pPr>
            <a:r>
              <a:rPr lang="en-US" sz="1200" dirty="0" smtClean="0"/>
              <a:t>Tags</a:t>
            </a:r>
          </a:p>
          <a:p>
            <a:pPr lvl="2">
              <a:spcBef>
                <a:spcPts val="0"/>
              </a:spcBef>
              <a:spcAft>
                <a:spcPts val="200"/>
              </a:spcAft>
            </a:pPr>
            <a:r>
              <a:rPr lang="en-US" sz="1100" dirty="0" smtClean="0"/>
              <a:t>Types, e.g.</a:t>
            </a:r>
          </a:p>
          <a:p>
            <a:pPr lvl="3">
              <a:spcBef>
                <a:spcPts val="0"/>
              </a:spcBef>
              <a:spcAft>
                <a:spcPts val="200"/>
              </a:spcAft>
            </a:pPr>
            <a:r>
              <a:rPr lang="en-US" sz="1050" dirty="0" smtClean="0"/>
              <a:t>Genre</a:t>
            </a:r>
          </a:p>
          <a:p>
            <a:pPr lvl="3">
              <a:spcBef>
                <a:spcPts val="0"/>
              </a:spcBef>
              <a:spcAft>
                <a:spcPts val="200"/>
              </a:spcAft>
            </a:pPr>
            <a:r>
              <a:rPr lang="en-US" sz="1050" dirty="0" smtClean="0"/>
              <a:t>Rating</a:t>
            </a:r>
          </a:p>
          <a:p>
            <a:pPr lvl="2">
              <a:spcBef>
                <a:spcPts val="0"/>
              </a:spcBef>
              <a:spcAft>
                <a:spcPts val="200"/>
              </a:spcAft>
            </a:pPr>
            <a:r>
              <a:rPr lang="en-US" sz="1100" dirty="0" smtClean="0"/>
              <a:t>Values, e.g.</a:t>
            </a:r>
          </a:p>
          <a:p>
            <a:pPr lvl="3">
              <a:spcBef>
                <a:spcPts val="0"/>
              </a:spcBef>
              <a:spcAft>
                <a:spcPts val="200"/>
              </a:spcAft>
            </a:pPr>
            <a:r>
              <a:rPr lang="en-US" sz="1050" dirty="0" smtClean="0"/>
              <a:t>Humor</a:t>
            </a:r>
          </a:p>
          <a:p>
            <a:pPr lvl="3">
              <a:spcBef>
                <a:spcPts val="0"/>
              </a:spcBef>
              <a:spcAft>
                <a:spcPts val="200"/>
              </a:spcAft>
            </a:pPr>
            <a:r>
              <a:rPr lang="en-US" sz="1050" dirty="0" smtClean="0"/>
              <a:t>PD-13</a:t>
            </a:r>
          </a:p>
          <a:p>
            <a:pPr>
              <a:spcBef>
                <a:spcPts val="0"/>
              </a:spcBef>
              <a:spcAft>
                <a:spcPts val="200"/>
              </a:spcAft>
            </a:pPr>
            <a:r>
              <a:rPr lang="en-US" sz="1400" dirty="0" smtClean="0"/>
              <a:t>SQL scripts merge into a</a:t>
            </a:r>
            <a:br>
              <a:rPr lang="en-US" sz="1400" dirty="0" smtClean="0"/>
            </a:br>
            <a:r>
              <a:rPr lang="en-US" sz="1400" dirty="0" smtClean="0"/>
              <a:t>single search table</a:t>
            </a:r>
          </a:p>
          <a:p>
            <a:pPr lvl="1">
              <a:spcBef>
                <a:spcPts val="0"/>
              </a:spcBef>
              <a:spcAft>
                <a:spcPts val="200"/>
              </a:spcAft>
            </a:pPr>
            <a:r>
              <a:rPr lang="en-US" sz="1200" dirty="0" smtClean="0"/>
              <a:t>Tags added to description</a:t>
            </a:r>
          </a:p>
          <a:p>
            <a:pPr lvl="1">
              <a:spcBef>
                <a:spcPts val="0"/>
              </a:spcBef>
              <a:spcAft>
                <a:spcPts val="200"/>
              </a:spcAft>
            </a:pPr>
            <a:r>
              <a:rPr lang="en-US" sz="1200" dirty="0" smtClean="0"/>
              <a:t>Full text search on title,</a:t>
            </a:r>
            <a:br>
              <a:rPr lang="en-US" sz="1200" dirty="0" smtClean="0"/>
            </a:br>
            <a:r>
              <a:rPr lang="en-US" sz="1200" dirty="0" smtClean="0"/>
              <a:t>name, </a:t>
            </a:r>
            <a:r>
              <a:rPr lang="en-US" sz="1200" dirty="0" err="1" smtClean="0"/>
              <a:t>short_description</a:t>
            </a:r>
            <a:r>
              <a:rPr lang="en-US" sz="1200" dirty="0" smtClean="0"/>
              <a:t>,</a:t>
            </a:r>
            <a:br>
              <a:rPr lang="en-US" sz="1200" dirty="0" smtClean="0"/>
            </a:br>
            <a:r>
              <a:rPr lang="en-US" sz="1200" dirty="0" err="1" smtClean="0"/>
              <a:t>long_desscription</a:t>
            </a:r>
            <a:endParaRPr lang="en-US" sz="1200" dirty="0" smtClean="0"/>
          </a:p>
          <a:p>
            <a:pPr>
              <a:spcBef>
                <a:spcPts val="0"/>
              </a:spcBef>
              <a:spcAft>
                <a:spcPts val="200"/>
              </a:spcAft>
            </a:pPr>
            <a:endParaRPr lang="en-US" sz="1400" dirty="0"/>
          </a:p>
        </p:txBody>
      </p:sp>
      <p:pic>
        <p:nvPicPr>
          <p:cNvPr id="4" name="Picture 3"/>
          <p:cNvPicPr>
            <a:picLocks noChangeAspect="1"/>
          </p:cNvPicPr>
          <p:nvPr/>
        </p:nvPicPr>
        <p:blipFill>
          <a:blip r:embed="rId2"/>
          <a:stretch>
            <a:fillRect/>
          </a:stretch>
        </p:blipFill>
        <p:spPr>
          <a:xfrm>
            <a:off x="3127135" y="156944"/>
            <a:ext cx="5572038" cy="4381894"/>
          </a:xfrm>
          <a:prstGeom prst="rect">
            <a:avLst/>
          </a:prstGeom>
        </p:spPr>
      </p:pic>
      <p:sp>
        <p:nvSpPr>
          <p:cNvPr id="5" name="Right Brace 4"/>
          <p:cNvSpPr/>
          <p:nvPr/>
        </p:nvSpPr>
        <p:spPr>
          <a:xfrm>
            <a:off x="6096000" y="590550"/>
            <a:ext cx="990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Arrow Connector 6"/>
          <p:cNvCxnSpPr/>
          <p:nvPr/>
        </p:nvCxnSpPr>
        <p:spPr>
          <a:xfrm flipV="1">
            <a:off x="7086600" y="1809750"/>
            <a:ext cx="457200" cy="6477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86600" y="2876550"/>
            <a:ext cx="1220912" cy="369332"/>
          </a:xfrm>
          <a:prstGeom prst="rect">
            <a:avLst/>
          </a:prstGeom>
          <a:noFill/>
        </p:spPr>
        <p:txBody>
          <a:bodyPr wrap="none" rtlCol="0">
            <a:spAutoFit/>
          </a:bodyPr>
          <a:lstStyle/>
          <a:p>
            <a:r>
              <a:rPr lang="en-US" dirty="0" smtClean="0">
                <a:solidFill>
                  <a:srgbClr val="FF0000"/>
                </a:solidFill>
              </a:rPr>
              <a:t>SQL Scripts</a:t>
            </a:r>
            <a:endParaRPr lang="en-US" dirty="0">
              <a:solidFill>
                <a:srgbClr val="FF0000"/>
              </a:solidFill>
            </a:endParaRPr>
          </a:p>
        </p:txBody>
      </p:sp>
    </p:spTree>
    <p:extLst>
      <p:ext uri="{BB962C8B-B14F-4D97-AF65-F5344CB8AC3E}">
        <p14:creationId xmlns:p14="http://schemas.microsoft.com/office/powerpoint/2010/main" val="2071854122"/>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Seeka</a:t>
            </a:r>
            <a:r>
              <a:rPr lang="en-US" dirty="0" smtClean="0"/>
              <a:t> TV Demo</a:t>
            </a:r>
            <a:endParaRPr lang="en-US" dirty="0"/>
          </a:p>
        </p:txBody>
      </p:sp>
      <p:pic>
        <p:nvPicPr>
          <p:cNvPr id="4" name="Picture 3"/>
          <p:cNvPicPr>
            <a:picLocks noChangeAspect="1"/>
          </p:cNvPicPr>
          <p:nvPr/>
        </p:nvPicPr>
        <p:blipFill>
          <a:blip r:embed="rId2"/>
          <a:stretch>
            <a:fillRect/>
          </a:stretch>
        </p:blipFill>
        <p:spPr>
          <a:xfrm>
            <a:off x="3429000" y="57150"/>
            <a:ext cx="5440940" cy="3873808"/>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28600" y="3908413"/>
            <a:ext cx="8839200" cy="619500"/>
          </a:xfrm>
          <a:prstGeom prst="rect">
            <a:avLst/>
          </a:prstGeom>
        </p:spPr>
      </p:pic>
      <p:sp>
        <p:nvSpPr>
          <p:cNvPr id="6" name="TextBox 5"/>
          <p:cNvSpPr txBox="1"/>
          <p:nvPr/>
        </p:nvSpPr>
        <p:spPr>
          <a:xfrm>
            <a:off x="228600" y="819150"/>
            <a:ext cx="3186578" cy="2862322"/>
          </a:xfrm>
          <a:prstGeom prst="rect">
            <a:avLst/>
          </a:prstGeom>
          <a:noFill/>
        </p:spPr>
        <p:txBody>
          <a:bodyPr wrap="none" rtlCol="0">
            <a:spAutoFit/>
          </a:bodyPr>
          <a:lstStyle/>
          <a:p>
            <a:pPr marL="285750" indent="-285750">
              <a:buFont typeface="Arial" charset="0"/>
              <a:buChar char="•"/>
            </a:pPr>
            <a:r>
              <a:rPr lang="en-US" dirty="0" smtClean="0"/>
              <a:t>Uses MySQL FULLTEXT index</a:t>
            </a:r>
          </a:p>
          <a:p>
            <a:pPr marL="285750" indent="-285750">
              <a:buFont typeface="Arial" charset="0"/>
              <a:buChar char="•"/>
            </a:pPr>
            <a:r>
              <a:rPr lang="en-US" dirty="0" smtClean="0"/>
              <a:t>Text search in</a:t>
            </a:r>
          </a:p>
          <a:p>
            <a:pPr marL="742950" lvl="1" indent="-285750">
              <a:buFont typeface="Arial" charset="0"/>
              <a:buChar char="•"/>
            </a:pPr>
            <a:r>
              <a:rPr lang="en-US" dirty="0" smtClean="0"/>
              <a:t>Natural Language Mode</a:t>
            </a:r>
          </a:p>
          <a:p>
            <a:pPr marL="742950" lvl="1" indent="-285750">
              <a:buFont typeface="Arial" charset="0"/>
              <a:buChar char="•"/>
            </a:pPr>
            <a:r>
              <a:rPr lang="en-US" dirty="0" smtClean="0"/>
              <a:t>On columns</a:t>
            </a:r>
          </a:p>
          <a:p>
            <a:pPr marL="1200150" lvl="2" indent="-285750">
              <a:buFont typeface="Arial" charset="0"/>
              <a:buChar char="•"/>
            </a:pPr>
            <a:r>
              <a:rPr lang="en-US" dirty="0"/>
              <a:t>n</a:t>
            </a:r>
            <a:r>
              <a:rPr lang="en-US" dirty="0" smtClean="0"/>
              <a:t>ame</a:t>
            </a:r>
          </a:p>
          <a:p>
            <a:pPr marL="1200150" lvl="2" indent="-285750">
              <a:buFont typeface="Arial" charset="0"/>
              <a:buChar char="•"/>
            </a:pPr>
            <a:r>
              <a:rPr lang="en-US" dirty="0" smtClean="0"/>
              <a:t>title</a:t>
            </a:r>
          </a:p>
          <a:p>
            <a:pPr marL="1200150" lvl="2" indent="-285750">
              <a:buFont typeface="Arial" charset="0"/>
              <a:buChar char="•"/>
            </a:pPr>
            <a:r>
              <a:rPr lang="en-US" dirty="0" err="1" smtClean="0"/>
              <a:t>short_description</a:t>
            </a:r>
            <a:endParaRPr lang="en-US" dirty="0" smtClean="0"/>
          </a:p>
          <a:p>
            <a:pPr marL="1200150" lvl="2" indent="-285750">
              <a:buFont typeface="Arial" charset="0"/>
              <a:buChar char="•"/>
            </a:pPr>
            <a:r>
              <a:rPr lang="en-US" dirty="0" err="1" smtClean="0"/>
              <a:t>long_description</a:t>
            </a:r>
            <a:endParaRPr lang="en-US" dirty="0" smtClean="0"/>
          </a:p>
          <a:p>
            <a:pPr marL="285750" indent="-285750">
              <a:buFont typeface="Arial" charset="0"/>
              <a:buChar char="•"/>
            </a:pPr>
            <a:r>
              <a:rPr lang="en-US" dirty="0" err="1" smtClean="0"/>
              <a:t>content_id</a:t>
            </a:r>
            <a:r>
              <a:rPr lang="en-US" dirty="0" smtClean="0"/>
              <a:t> and values</a:t>
            </a:r>
            <a:br>
              <a:rPr lang="en-US" dirty="0" smtClean="0"/>
            </a:br>
            <a:r>
              <a:rPr lang="en-US" dirty="0" smtClean="0"/>
              <a:t>returned to UI</a:t>
            </a:r>
          </a:p>
        </p:txBody>
      </p:sp>
    </p:spTree>
    <p:extLst>
      <p:ext uri="{BB962C8B-B14F-4D97-AF65-F5344CB8AC3E}">
        <p14:creationId xmlns:p14="http://schemas.microsoft.com/office/powerpoint/2010/main" val="94228809"/>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Lucene Inverted Index</a:t>
            </a:r>
            <a:endParaRPr lang="en-US" dirty="0"/>
          </a:p>
        </p:txBody>
      </p:sp>
      <p:pic>
        <p:nvPicPr>
          <p:cNvPr id="4" name="Picture 3"/>
          <p:cNvPicPr>
            <a:picLocks noChangeAspect="1"/>
          </p:cNvPicPr>
          <p:nvPr/>
        </p:nvPicPr>
        <p:blipFill>
          <a:blip r:embed="rId2"/>
          <a:stretch>
            <a:fillRect/>
          </a:stretch>
        </p:blipFill>
        <p:spPr>
          <a:xfrm>
            <a:off x="2667000" y="514350"/>
            <a:ext cx="5968822" cy="4168085"/>
          </a:xfrm>
          <a:prstGeom prst="rect">
            <a:avLst/>
          </a:prstGeom>
        </p:spPr>
      </p:pic>
      <p:sp>
        <p:nvSpPr>
          <p:cNvPr id="5" name="TextBox 4"/>
          <p:cNvSpPr txBox="1"/>
          <p:nvPr/>
        </p:nvSpPr>
        <p:spPr>
          <a:xfrm>
            <a:off x="76200" y="1047750"/>
            <a:ext cx="3416256" cy="2585323"/>
          </a:xfrm>
          <a:prstGeom prst="rect">
            <a:avLst/>
          </a:prstGeom>
          <a:noFill/>
        </p:spPr>
        <p:txBody>
          <a:bodyPr wrap="none" rtlCol="0">
            <a:spAutoFit/>
          </a:bodyPr>
          <a:lstStyle/>
          <a:p>
            <a:r>
              <a:rPr lang="en-US" dirty="0" smtClean="0"/>
              <a:t>We used MySQL because</a:t>
            </a:r>
          </a:p>
          <a:p>
            <a:pPr marL="285750" indent="-285750">
              <a:buFont typeface="Arial" charset="0"/>
              <a:buChar char="•"/>
            </a:pPr>
            <a:r>
              <a:rPr lang="en-US" dirty="0" smtClean="0"/>
              <a:t>Small number of “documents.”</a:t>
            </a:r>
          </a:p>
          <a:p>
            <a:pPr marL="285750" indent="-285750">
              <a:buFont typeface="Arial" charset="0"/>
              <a:buChar char="•"/>
            </a:pPr>
            <a:r>
              <a:rPr lang="en-US" dirty="0" smtClean="0"/>
              <a:t>Short documents.</a:t>
            </a:r>
          </a:p>
          <a:p>
            <a:pPr marL="285750" indent="-285750">
              <a:buFont typeface="Arial" charset="0"/>
              <a:buChar char="•"/>
            </a:pPr>
            <a:r>
              <a:rPr lang="en-US" dirty="0" smtClean="0"/>
              <a:t>Already using MySQL for</a:t>
            </a:r>
            <a:br>
              <a:rPr lang="en-US" dirty="0" smtClean="0"/>
            </a:br>
            <a:r>
              <a:rPr lang="en-US" dirty="0" smtClean="0"/>
              <a:t>operational data and reporting.</a:t>
            </a:r>
          </a:p>
          <a:p>
            <a:r>
              <a:rPr lang="en-US" dirty="0"/>
              <a:t/>
            </a:r>
            <a:br>
              <a:rPr lang="en-US" dirty="0"/>
            </a:br>
            <a:r>
              <a:rPr lang="en-US" dirty="0" smtClean="0"/>
              <a:t>Most systems have a focused,</a:t>
            </a:r>
            <a:br>
              <a:rPr lang="en-US" dirty="0" smtClean="0"/>
            </a:br>
            <a:r>
              <a:rPr lang="en-US" dirty="0" smtClean="0"/>
              <a:t>dedicated text ingest and search</a:t>
            </a:r>
            <a:br>
              <a:rPr lang="en-US" dirty="0" smtClean="0"/>
            </a:br>
            <a:r>
              <a:rPr lang="en-US" dirty="0" smtClean="0"/>
              <a:t>engine.</a:t>
            </a:r>
          </a:p>
        </p:txBody>
      </p:sp>
    </p:spTree>
    <p:extLst>
      <p:ext uri="{BB962C8B-B14F-4D97-AF65-F5344CB8AC3E}">
        <p14:creationId xmlns:p14="http://schemas.microsoft.com/office/powerpoint/2010/main" val="1213353564"/>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 Management</a:t>
            </a:r>
            <a:endParaRPr lang="en-US" altLang="en-US" sz="2400" dirty="0">
              <a:solidFill>
                <a:schemeClr val="bg1"/>
              </a:solidFill>
            </a:endParaRP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rgbClr val="FF0000"/>
                </a:solidFill>
              </a:rPr>
              <a:t>Find things quickly.</a:t>
            </a:r>
          </a:p>
          <a:p>
            <a:endParaRPr lang="en-US" sz="2400" dirty="0" smtClean="0"/>
          </a:p>
          <a:p>
            <a:r>
              <a:rPr lang="en-US" sz="2400" dirty="0" smtClean="0">
                <a:solidFill>
                  <a:srgbClr val="00B050"/>
                </a:solidFill>
              </a:rPr>
              <a:t>Access things quickly.</a:t>
            </a:r>
          </a:p>
          <a:p>
            <a:endParaRPr lang="en-US" sz="2400" dirty="0" smtClean="0"/>
          </a:p>
          <a:p>
            <a:r>
              <a:rPr lang="en-US" sz="2400" dirty="0" smtClean="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a:t>
            </a:r>
            <a:r>
              <a:rPr lang="en-US" sz="500" b="1" dirty="0" smtClean="0">
                <a:solidFill>
                  <a:srgbClr val="111111"/>
                </a:solidFill>
                <a:latin typeface="Amazon Ember" charset="0"/>
              </a:rPr>
              <a:t>Edition)</a:t>
            </a:r>
            <a:br>
              <a:rPr lang="en-US" sz="500" b="1" dirty="0" smtClean="0">
                <a:solidFill>
                  <a:srgbClr val="111111"/>
                </a:solidFill>
                <a:latin typeface="Amazon Ember" charset="0"/>
              </a:rPr>
            </a:br>
            <a:r>
              <a:rPr lang="en-US" sz="500" dirty="0" smtClean="0">
                <a:solidFill>
                  <a:srgbClr val="111111"/>
                </a:solidFill>
                <a:latin typeface="Amazon Ember" charset="0"/>
              </a:rPr>
              <a:t>by</a:t>
            </a:r>
            <a:r>
              <a:rPr lang="en-US" sz="500" dirty="0">
                <a:solidFill>
                  <a:srgbClr val="111111"/>
                </a:solidFill>
                <a:latin typeface="Amazon Ember" charset="0"/>
              </a:rPr>
              <a:t>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22463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Lucene</a:t>
            </a:r>
            <a:endParaRPr lang="en-US" dirty="0"/>
          </a:p>
        </p:txBody>
      </p:sp>
      <p:pic>
        <p:nvPicPr>
          <p:cNvPr id="4" name="Picture 3"/>
          <p:cNvPicPr>
            <a:picLocks noChangeAspect="1"/>
          </p:cNvPicPr>
          <p:nvPr/>
        </p:nvPicPr>
        <p:blipFill>
          <a:blip r:embed="rId2"/>
          <a:stretch>
            <a:fillRect/>
          </a:stretch>
        </p:blipFill>
        <p:spPr>
          <a:xfrm>
            <a:off x="2014149" y="57150"/>
            <a:ext cx="6494397" cy="4552950"/>
          </a:xfrm>
          <a:prstGeom prst="rect">
            <a:avLst/>
          </a:prstGeom>
        </p:spPr>
      </p:pic>
    </p:spTree>
    <p:extLst>
      <p:ext uri="{BB962C8B-B14F-4D97-AF65-F5344CB8AC3E}">
        <p14:creationId xmlns:p14="http://schemas.microsoft.com/office/powerpoint/2010/main" val="32466772"/>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Ingestion</a:t>
            </a:r>
            <a:endParaRPr lang="en-US" dirty="0"/>
          </a:p>
        </p:txBody>
      </p:sp>
      <p:pic>
        <p:nvPicPr>
          <p:cNvPr id="4" name="Picture 3"/>
          <p:cNvPicPr>
            <a:picLocks noChangeAspect="1"/>
          </p:cNvPicPr>
          <p:nvPr/>
        </p:nvPicPr>
        <p:blipFill>
          <a:blip r:embed="rId2"/>
          <a:stretch>
            <a:fillRect/>
          </a:stretch>
        </p:blipFill>
        <p:spPr>
          <a:xfrm>
            <a:off x="2133600" y="87036"/>
            <a:ext cx="6259266" cy="4552950"/>
          </a:xfrm>
          <a:prstGeom prst="rect">
            <a:avLst/>
          </a:prstGeom>
        </p:spPr>
      </p:pic>
    </p:spTree>
    <p:extLst>
      <p:ext uri="{BB962C8B-B14F-4D97-AF65-F5344CB8AC3E}">
        <p14:creationId xmlns:p14="http://schemas.microsoft.com/office/powerpoint/2010/main" val="153703524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Homework 3 </a:t>
            </a:r>
            <a:r>
              <a:rPr lang="mr-IN" altLang="en-US" sz="2800" i="1" dirty="0" smtClean="0">
                <a:solidFill>
                  <a:schemeClr val="bg1"/>
                </a:solidFill>
              </a:rPr>
              <a:t>–</a:t>
            </a:r>
            <a:r>
              <a:rPr lang="en-US" altLang="en-US" sz="2800" i="1" dirty="0" smtClean="0">
                <a:solidFill>
                  <a:schemeClr val="bg1"/>
                </a:solidFill>
              </a:rPr>
              <a:t> Overview </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62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8370294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Homework 3 Overview</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Expand on HW I </a:t>
            </a:r>
            <a:r>
              <a:rPr lang="mr-IN" dirty="0" smtClean="0"/>
              <a:t>–</a:t>
            </a:r>
            <a:r>
              <a:rPr lang="en-US" dirty="0" smtClean="0"/>
              <a:t> </a:t>
            </a:r>
            <a:r>
              <a:rPr lang="en-US" dirty="0" err="1" smtClean="0"/>
              <a:t>CSVDataTable</a:t>
            </a:r>
            <a:endParaRPr lang="en-US" dirty="0" smtClean="0"/>
          </a:p>
          <a:p>
            <a:pPr lvl="1"/>
            <a:r>
              <a:rPr lang="en-US" dirty="0" smtClean="0"/>
              <a:t>I will provide the base functions.</a:t>
            </a:r>
          </a:p>
          <a:p>
            <a:pPr lvl="1"/>
            <a:r>
              <a:rPr lang="en-US" dirty="0" smtClean="0"/>
              <a:t>Placeholders for functions you will write.</a:t>
            </a:r>
          </a:p>
          <a:p>
            <a:r>
              <a:rPr lang="en-US" dirty="0" smtClean="0"/>
              <a:t>You will develop</a:t>
            </a:r>
          </a:p>
          <a:p>
            <a:pPr lvl="1"/>
            <a:r>
              <a:rPr lang="en-US" dirty="0" err="1" smtClean="0"/>
              <a:t>CSVCatalog</a:t>
            </a:r>
            <a:r>
              <a:rPr lang="en-US" dirty="0" smtClean="0"/>
              <a:t>: Holds information about tables</a:t>
            </a:r>
          </a:p>
          <a:p>
            <a:pPr lvl="2"/>
            <a:r>
              <a:rPr lang="en-US" dirty="0" smtClean="0"/>
              <a:t>Columns</a:t>
            </a:r>
          </a:p>
          <a:p>
            <a:pPr lvl="2"/>
            <a:r>
              <a:rPr lang="en-US" dirty="0" smtClean="0"/>
              <a:t>File name</a:t>
            </a:r>
          </a:p>
          <a:p>
            <a:pPr lvl="2"/>
            <a:r>
              <a:rPr lang="en-US" dirty="0" smtClean="0"/>
              <a:t>Indexes</a:t>
            </a:r>
          </a:p>
          <a:p>
            <a:pPr lvl="1"/>
            <a:r>
              <a:rPr lang="en-US" dirty="0" smtClean="0"/>
              <a:t>Extensions to </a:t>
            </a:r>
            <a:r>
              <a:rPr lang="en-US" dirty="0" err="1" smtClean="0"/>
              <a:t>CSVDataTable</a:t>
            </a:r>
            <a:endParaRPr lang="en-US" dirty="0" smtClean="0"/>
          </a:p>
          <a:p>
            <a:pPr lvl="2"/>
            <a:r>
              <a:rPr lang="en-US" dirty="0" smtClean="0"/>
              <a:t>Implement index definitions for </a:t>
            </a:r>
            <a:r>
              <a:rPr lang="en-US" b="1" dirty="0" smtClean="0"/>
              <a:t>search only.</a:t>
            </a:r>
          </a:p>
          <a:p>
            <a:pPr lvl="2"/>
            <a:r>
              <a:rPr lang="en-US" dirty="0" smtClean="0"/>
              <a:t>Enforce basic integrity constraints using catalog information.</a:t>
            </a:r>
          </a:p>
          <a:p>
            <a:pPr lvl="2"/>
            <a:r>
              <a:rPr lang="en-US" dirty="0" smtClean="0"/>
              <a:t>JOINs and join optimizations</a:t>
            </a:r>
          </a:p>
          <a:p>
            <a:r>
              <a:rPr lang="en-US" dirty="0" smtClean="0"/>
              <a:t>Will provide a basic insight into some DBMS function implementation.</a:t>
            </a:r>
          </a:p>
          <a:p>
            <a:r>
              <a:rPr lang="en-US" dirty="0" smtClean="0"/>
              <a:t>Will role out in two step: Catalog/integrity, Query optimization</a:t>
            </a:r>
            <a:endParaRPr lang="en-US" dirty="0"/>
          </a:p>
        </p:txBody>
      </p:sp>
    </p:spTree>
    <p:extLst>
      <p:ext uri="{BB962C8B-B14F-4D97-AF65-F5344CB8AC3E}">
        <p14:creationId xmlns:p14="http://schemas.microsoft.com/office/powerpoint/2010/main" val="36662111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Database Address Space</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smtClean="0">
                <a:solidFill>
                  <a:schemeClr val="bg1"/>
                </a:solidFill>
              </a:rPr>
              <a:t>Data Address Space (Overly Simplified)</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solidFill>
                  <a:srgbClr val="0070C0"/>
                </a:solidFill>
              </a:rPr>
              <a:t>IP address of storage server.</a:t>
            </a:r>
          </a:p>
          <a:p>
            <a:pPr lvl="1">
              <a:lnSpc>
                <a:spcPct val="120000"/>
              </a:lnSpc>
              <a:spcBef>
                <a:spcPts val="0"/>
              </a:spcBef>
              <a:spcAft>
                <a:spcPts val="200"/>
              </a:spcAft>
            </a:pPr>
            <a:r>
              <a:rPr lang="en-US" dirty="0" smtClean="0">
                <a:solidFill>
                  <a:srgbClr val="0070C0"/>
                </a:solidFill>
              </a:rPr>
              <a:t>ID of disk attached to the server.</a:t>
            </a:r>
          </a:p>
          <a:p>
            <a:pPr lvl="1">
              <a:lnSpc>
                <a:spcPct val="120000"/>
              </a:lnSpc>
              <a:spcBef>
                <a:spcPts val="0"/>
              </a:spcBef>
              <a:spcAft>
                <a:spcPts val="200"/>
              </a:spcAft>
            </a:pPr>
            <a:r>
              <a:rPr lang="en-US" dirty="0" smtClean="0">
                <a:solidFill>
                  <a:srgbClr val="FF0000"/>
                </a:solidFill>
              </a:rPr>
              <a:t>{Cylinder, Head Number,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Tree>
    <p:extLst>
      <p:ext uri="{BB962C8B-B14F-4D97-AF65-F5344CB8AC3E}">
        <p14:creationId xmlns:p14="http://schemas.microsoft.com/office/powerpoint/2010/main" val="1164026112"/>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40"/>
            <a:ext cx="8279946" cy="387798"/>
          </a:xfrm>
        </p:spPr>
        <p:txBody>
          <a:bodyPr/>
          <a:lstStyle/>
          <a:p>
            <a:pPr algn="l"/>
            <a:r>
              <a:rPr lang="en-US" dirty="0" smtClean="0">
                <a:solidFill>
                  <a:schemeClr val="bg1"/>
                </a:solidFill>
              </a:rPr>
              <a:t>Data Address Space (Overly Simply)</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solidFill>
                  <a:srgbClr val="0070C0"/>
                </a:solidFill>
              </a:rPr>
              <a:t>IP address of storage server.</a:t>
            </a:r>
          </a:p>
          <a:p>
            <a:pPr lvl="1">
              <a:lnSpc>
                <a:spcPct val="120000"/>
              </a:lnSpc>
              <a:spcBef>
                <a:spcPts val="0"/>
              </a:spcBef>
              <a:spcAft>
                <a:spcPts val="200"/>
              </a:spcAft>
            </a:pPr>
            <a:r>
              <a:rPr lang="en-US" dirty="0" smtClean="0">
                <a:solidFill>
                  <a:srgbClr val="0070C0"/>
                </a:solidFill>
              </a:rPr>
              <a:t>ID of disk attached to the server.</a:t>
            </a:r>
          </a:p>
          <a:p>
            <a:pPr lvl="1">
              <a:lnSpc>
                <a:spcPct val="120000"/>
              </a:lnSpc>
              <a:spcBef>
                <a:spcPts val="0"/>
              </a:spcBef>
              <a:spcAft>
                <a:spcPts val="200"/>
              </a:spcAft>
            </a:pPr>
            <a:r>
              <a:rPr lang="en-US" dirty="0" smtClean="0">
                <a:solidFill>
                  <a:srgbClr val="FF0000"/>
                </a:solidFill>
              </a:rPr>
              <a:t>{Cylinder, Head Number,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
        <p:nvSpPr>
          <p:cNvPr id="4" name="Rounded Rectangular Callout 3"/>
          <p:cNvSpPr/>
          <p:nvPr/>
        </p:nvSpPr>
        <p:spPr>
          <a:xfrm>
            <a:off x="4990810" y="1416972"/>
            <a:ext cx="3971707" cy="1340189"/>
          </a:xfrm>
          <a:prstGeom prst="wedgeRoundRectCallout">
            <a:avLst>
              <a:gd name="adj1" fmla="val -76896"/>
              <a:gd name="adj2" fmla="val 103646"/>
              <a:gd name="adj3" fmla="val 16667"/>
            </a:avLst>
          </a:prstGeom>
          <a:solidFill>
            <a:srgbClr val="FF0000"/>
          </a:solidFill>
          <a:ln w="1905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1"/>
                </a:solidFill>
                <a:latin typeface="+mn-lt"/>
              </a:rPr>
              <a:t>Most devices surface</a:t>
            </a:r>
            <a:br>
              <a:rPr lang="en-US" sz="2000" dirty="0" smtClean="0">
                <a:solidFill>
                  <a:schemeClr val="bg1"/>
                </a:solidFill>
                <a:latin typeface="+mn-lt"/>
              </a:rPr>
            </a:br>
            <a:r>
              <a:rPr lang="en-US" sz="2000" i="1" dirty="0" smtClean="0">
                <a:solidFill>
                  <a:schemeClr val="bg1"/>
                </a:solidFill>
                <a:latin typeface="+mn-lt"/>
              </a:rPr>
              <a:t>Logical Block Addressing.</a:t>
            </a:r>
            <a:endParaRPr lang="en-US" sz="2000" dirty="0" smtClean="0">
              <a:solidFill>
                <a:schemeClr val="bg1"/>
              </a:solidFill>
              <a:latin typeface="+mn-lt"/>
            </a:endParaRPr>
          </a:p>
        </p:txBody>
      </p:sp>
      <p:sp>
        <p:nvSpPr>
          <p:cNvPr id="5" name="Rounded Rectangular Callout 4"/>
          <p:cNvSpPr/>
          <p:nvPr/>
        </p:nvSpPr>
        <p:spPr>
          <a:xfrm>
            <a:off x="844599" y="202612"/>
            <a:ext cx="3189079" cy="1214360"/>
          </a:xfrm>
          <a:prstGeom prst="wedgeRoundRectCallout">
            <a:avLst>
              <a:gd name="adj1" fmla="val -6418"/>
              <a:gd name="adj2" fmla="val 176596"/>
              <a:gd name="adj3" fmla="val 16667"/>
            </a:avLst>
          </a:prstGeom>
          <a:solidFill>
            <a:srgbClr val="0070C0"/>
          </a:solidFill>
          <a:ln w="19050">
            <a:solidFill>
              <a:schemeClr val="bg2"/>
            </a:solidFill>
          </a:ln>
          <a:effectLst/>
        </p:spPr>
        <p:txBody>
          <a:bodyPr wrap="square" lIns="182880" tIns="137160" rIns="137160" bIns="137160" rtlCol="0" anchor="ctr">
            <a:noAutofit/>
          </a:bodyPr>
          <a:lstStyle/>
          <a:p>
            <a:pPr>
              <a:lnSpc>
                <a:spcPct val="90000"/>
              </a:lnSpc>
              <a:spcBef>
                <a:spcPts val="600"/>
              </a:spcBef>
              <a:spcAft>
                <a:spcPts val="0"/>
              </a:spcAft>
            </a:pPr>
            <a:r>
              <a:rPr lang="en-US" sz="1800" dirty="0" smtClean="0">
                <a:solidFill>
                  <a:schemeClr val="bg1"/>
                </a:solidFill>
                <a:latin typeface="+mn-lt"/>
              </a:rPr>
              <a:t>Straightforward:</a:t>
            </a:r>
          </a:p>
          <a:p>
            <a:pPr marL="285750" indent="-285750">
              <a:lnSpc>
                <a:spcPct val="90000"/>
              </a:lnSpc>
              <a:spcBef>
                <a:spcPts val="600"/>
              </a:spcBef>
              <a:spcAft>
                <a:spcPts val="0"/>
              </a:spcAft>
              <a:buFont typeface="Arial" charset="0"/>
              <a:buChar char="•"/>
            </a:pPr>
            <a:r>
              <a:rPr lang="en-US" sz="1800" dirty="0" smtClean="0">
                <a:solidFill>
                  <a:schemeClr val="bg1"/>
                </a:solidFill>
                <a:latin typeface="+mn-lt"/>
              </a:rPr>
              <a:t>s-sever11.nas.myco.com</a:t>
            </a:r>
          </a:p>
          <a:p>
            <a:pPr marL="285750" indent="-285750">
              <a:lnSpc>
                <a:spcPct val="90000"/>
              </a:lnSpc>
              <a:spcBef>
                <a:spcPts val="600"/>
              </a:spcBef>
              <a:spcAft>
                <a:spcPts val="0"/>
              </a:spcAft>
              <a:buFont typeface="Arial" charset="0"/>
              <a:buChar char="•"/>
            </a:pPr>
            <a:r>
              <a:rPr lang="en-US" sz="1800" dirty="0" smtClean="0">
                <a:solidFill>
                  <a:schemeClr val="bg1"/>
                </a:solidFill>
                <a:latin typeface="+mn-lt"/>
              </a:rPr>
              <a:t>/</a:t>
            </a:r>
            <a:r>
              <a:rPr lang="en-US" sz="1800" dirty="0" err="1" smtClean="0">
                <a:solidFill>
                  <a:schemeClr val="bg1"/>
                </a:solidFill>
                <a:latin typeface="+mn-lt"/>
              </a:rPr>
              <a:t>var</a:t>
            </a:r>
            <a:r>
              <a:rPr lang="en-US" sz="1800" dirty="0" smtClean="0">
                <a:solidFill>
                  <a:schemeClr val="bg1"/>
                </a:solidFill>
                <a:latin typeface="+mn-lt"/>
              </a:rPr>
              <a:t>/dev1</a:t>
            </a:r>
          </a:p>
        </p:txBody>
      </p:sp>
    </p:spTree>
    <p:extLst>
      <p:ext uri="{BB962C8B-B14F-4D97-AF65-F5344CB8AC3E}">
        <p14:creationId xmlns:p14="http://schemas.microsoft.com/office/powerpoint/2010/main" val="1784859033"/>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78">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78">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7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7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7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7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7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7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7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7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7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7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7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7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7625</TotalTime>
  <Words>3348</Words>
  <Application>Microsoft Macintosh PowerPoint</Application>
  <PresentationFormat>On-screen Show (16:9)</PresentationFormat>
  <Paragraphs>596</Paragraphs>
  <Slides>63</Slides>
  <Notes>22</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63</vt:i4>
      </vt:variant>
    </vt:vector>
  </HeadingPairs>
  <TitlesOfParts>
    <vt:vector size="81" baseType="lpstr">
      <vt:lpstr>-apple-system</vt:lpstr>
      <vt:lpstr>Amazon Ember</vt:lpstr>
      <vt:lpstr>Book Antiqua</vt:lpstr>
      <vt:lpstr>Calibri</vt:lpstr>
      <vt:lpstr>Century Schoolbook</vt:lpstr>
      <vt:lpstr>Courier New</vt:lpstr>
      <vt:lpstr>Mangal</vt:lpstr>
      <vt:lpstr>Monotype Sorts</vt:lpstr>
      <vt:lpstr>ＭＳ Ｐゴシック</vt:lpstr>
      <vt:lpstr>Museo Sans For Dell</vt:lpstr>
      <vt:lpstr>Times New Roman</vt:lpstr>
      <vt:lpstr>Wingdings</vt:lpstr>
      <vt:lpstr>Arial</vt:lpstr>
      <vt:lpstr>Office Theme</vt:lpstr>
      <vt:lpstr>l1</vt:lpstr>
      <vt:lpstr>1_l1</vt:lpstr>
      <vt:lpstr>2_l1</vt:lpstr>
      <vt:lpstr>l78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Address Space (Overly Simplified)</vt:lpstr>
      <vt:lpstr>Data Address Space (Overly Simply)</vt:lpstr>
      <vt:lpstr>Logical Block Addressing (https://gerardnico.com/wiki/data_storage/lba)</vt:lpstr>
      <vt:lpstr>Another View  (http://www.c-jump.com/CIS24/Slides/DiskDrives/D01_0150_chs_vs_lba.htm)</vt:lpstr>
      <vt:lpstr>Summary</vt:lpstr>
      <vt:lpstr>Summary</vt:lpstr>
      <vt:lpstr>PowerPoint Presentation</vt:lpstr>
      <vt:lpstr>Terminology</vt:lpstr>
      <vt:lpstr>Fixed Length Record</vt:lpstr>
      <vt:lpstr>Hypothetical Explanations</vt:lpstr>
      <vt:lpstr>Hypothetical Explanations</vt:lpstr>
      <vt:lpstr>Hypothetical Explanation</vt:lpstr>
      <vt:lpstr>Fixed Length Record</vt:lpstr>
      <vt:lpstr>Packing Fixed Length Blocks</vt:lpstr>
      <vt:lpstr>Variable Length Record</vt:lpstr>
      <vt:lpstr>Record Formats:  Fixed Length</vt:lpstr>
      <vt:lpstr>Record Formats: Variable Length</vt:lpstr>
      <vt:lpstr>INSERT, DELETE, UPDATE</vt:lpstr>
      <vt:lpstr>One (Simple) Solution is …</vt:lpstr>
      <vt:lpstr>Page Formats: Fixed Length Records</vt:lpstr>
      <vt:lpstr>Page Formats: Variable Length Records</vt:lpstr>
      <vt:lpstr>Block and Record Addresses</vt:lpstr>
      <vt:lpstr>Data Address Space (Overly Simply)</vt:lpstr>
      <vt:lpstr>PowerPoint Presentation</vt:lpstr>
      <vt:lpstr>The Logical Concept</vt:lpstr>
      <vt:lpstr>When a Page is Requested ...</vt:lpstr>
      <vt:lpstr>More on Buffer Management</vt:lpstr>
      <vt:lpstr>Buffer Replacement Policy</vt:lpstr>
      <vt:lpstr>DBMS vs. OS File System</vt:lpstr>
      <vt:lpstr>Replacement Policy</vt:lpstr>
      <vt:lpstr>The “Clock Algorithm”</vt:lpstr>
      <vt:lpstr>Replacement Algorithm</vt:lpstr>
      <vt:lpstr>Summary</vt:lpstr>
      <vt:lpstr>PowerPoint Presentation</vt:lpstr>
      <vt:lpstr>Index</vt:lpstr>
      <vt:lpstr>Clustered vs Unclustered</vt:lpstr>
      <vt:lpstr>Dense versus Sparse Index</vt:lpstr>
      <vt:lpstr>B+ Tree</vt:lpstr>
      <vt:lpstr>B+ Tree: Most Widely Used Index</vt:lpstr>
      <vt:lpstr>Example B+ Tree</vt:lpstr>
      <vt:lpstr>B+ Trees in Practice</vt:lpstr>
      <vt:lpstr>Prefix Key Compression</vt:lpstr>
      <vt:lpstr>PowerPoint Presentation</vt:lpstr>
      <vt:lpstr>Static Hashing</vt:lpstr>
      <vt:lpstr>Hash Index – Basic Data Structure</vt:lpstr>
      <vt:lpstr>Database Hash Index</vt:lpstr>
      <vt:lpstr>Some Comparisons</vt:lpstr>
      <vt:lpstr>Some Simulators</vt:lpstr>
      <vt:lpstr>Some Simulators</vt:lpstr>
      <vt:lpstr>Seeka TV Search</vt:lpstr>
      <vt:lpstr>Seeka TV Demo</vt:lpstr>
      <vt:lpstr>Lucene Inverted Index</vt:lpstr>
      <vt:lpstr>Lucene</vt:lpstr>
      <vt:lpstr>Ingestion</vt:lpstr>
      <vt:lpstr>PowerPoint Presentation</vt:lpstr>
      <vt:lpstr>Homework 3 Overview</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270</cp:revision>
  <cp:lastPrinted>2018-10-26T13:46:49Z</cp:lastPrinted>
  <dcterms:created xsi:type="dcterms:W3CDTF">2010-04-12T23:12:02Z</dcterms:created>
  <dcterms:modified xsi:type="dcterms:W3CDTF">2018-12-18T20:30:23Z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